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336" r:id="rId3"/>
    <p:sldId id="257" r:id="rId4"/>
    <p:sldId id="585" r:id="rId5"/>
    <p:sldId id="260" r:id="rId6"/>
    <p:sldId id="283" r:id="rId7"/>
    <p:sldId id="264" r:id="rId8"/>
    <p:sldId id="352" r:id="rId9"/>
    <p:sldId id="621" r:id="rId10"/>
    <p:sldId id="279" r:id="rId11"/>
    <p:sldId id="280" r:id="rId12"/>
    <p:sldId id="622" r:id="rId13"/>
    <p:sldId id="281" r:id="rId14"/>
    <p:sldId id="619" r:id="rId15"/>
    <p:sldId id="589" r:id="rId16"/>
    <p:sldId id="268" r:id="rId17"/>
    <p:sldId id="267" r:id="rId18"/>
    <p:sldId id="270" r:id="rId19"/>
    <p:sldId id="618" r:id="rId20"/>
    <p:sldId id="616" r:id="rId21"/>
    <p:sldId id="605" r:id="rId22"/>
    <p:sldId id="607" r:id="rId23"/>
    <p:sldId id="271" r:id="rId24"/>
    <p:sldId id="611" r:id="rId25"/>
    <p:sldId id="612" r:id="rId26"/>
    <p:sldId id="606" r:id="rId27"/>
    <p:sldId id="603" r:id="rId28"/>
    <p:sldId id="620" r:id="rId29"/>
    <p:sldId id="617" r:id="rId30"/>
    <p:sldId id="615" r:id="rId31"/>
    <p:sldId id="614" r:id="rId32"/>
    <p:sldId id="609" r:id="rId33"/>
    <p:sldId id="613" r:id="rId34"/>
    <p:sldId id="610" r:id="rId35"/>
    <p:sldId id="608" r:id="rId36"/>
  </p:sldIdLst>
  <p:sldSz cx="12192000" cy="6858000"/>
  <p:notesSz cx="6858000" cy="1143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3DD82-8C6A-49B6-A2EE-047445E9571F}" v="1750" dt="2019-11-22T21:23:02.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72283" autoAdjust="0"/>
  </p:normalViewPr>
  <p:slideViewPr>
    <p:cSldViewPr snapToGrid="0">
      <p:cViewPr varScale="1">
        <p:scale>
          <a:sx n="48" d="100"/>
          <a:sy n="48" d="100"/>
        </p:scale>
        <p:origin x="1236"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nirud.Vem\Google%20Drive\Courses\Kimray%20Products\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nirud.Vem\Google%20Drive\Courses\Kimray%20Products\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nirud.Vem\Google%20Drive\Courses\Kimray%20Products\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nirud.Vem\Google%20Drive\Courses\Kimray%20Products\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nirud.Vem\Google%20Drive\Courses\Kimray%20Products\Graph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Products</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'ABC Category'!$A$34:$A$36</c:f>
              <c:strCache>
                <c:ptCount val="3"/>
                <c:pt idx="0">
                  <c:v>A</c:v>
                </c:pt>
                <c:pt idx="1">
                  <c:v>B</c:v>
                </c:pt>
                <c:pt idx="2">
                  <c:v>C</c:v>
                </c:pt>
              </c:strCache>
            </c:strRef>
          </c:cat>
          <c:val>
            <c:numRef>
              <c:f>'ABC Category'!$B$34:$B$36</c:f>
              <c:numCache>
                <c:formatCode>General</c:formatCode>
                <c:ptCount val="3"/>
                <c:pt idx="0">
                  <c:v>110</c:v>
                </c:pt>
                <c:pt idx="1">
                  <c:v>373</c:v>
                </c:pt>
                <c:pt idx="2">
                  <c:v>19925</c:v>
                </c:pt>
              </c:numCache>
            </c:numRef>
          </c:val>
          <c:extLst>
            <c:ext xmlns:c16="http://schemas.microsoft.com/office/drawing/2014/chart" uri="{C3380CC4-5D6E-409C-BE32-E72D297353CC}">
              <c16:uniqueId val="{00000000-39EC-4E7B-934E-316A39BCA343}"/>
            </c:ext>
          </c:extLst>
        </c:ser>
        <c:ser>
          <c:idx val="1"/>
          <c:order val="1"/>
          <c:tx>
            <c:v>Components</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'ABC Category'!$A$34:$A$36</c:f>
              <c:strCache>
                <c:ptCount val="3"/>
                <c:pt idx="0">
                  <c:v>A</c:v>
                </c:pt>
                <c:pt idx="1">
                  <c:v>B</c:v>
                </c:pt>
                <c:pt idx="2">
                  <c:v>C</c:v>
                </c:pt>
              </c:strCache>
            </c:strRef>
          </c:cat>
          <c:val>
            <c:numRef>
              <c:f>'ABC Category'!$C$34:$C$36</c:f>
              <c:numCache>
                <c:formatCode>General</c:formatCode>
                <c:ptCount val="3"/>
                <c:pt idx="0">
                  <c:v>1363</c:v>
                </c:pt>
                <c:pt idx="1">
                  <c:v>1400</c:v>
                </c:pt>
                <c:pt idx="2">
                  <c:v>3522</c:v>
                </c:pt>
              </c:numCache>
            </c:numRef>
          </c:val>
          <c:extLst>
            <c:ext xmlns:c16="http://schemas.microsoft.com/office/drawing/2014/chart" uri="{C3380CC4-5D6E-409C-BE32-E72D297353CC}">
              <c16:uniqueId val="{00000001-39EC-4E7B-934E-316A39BCA343}"/>
            </c:ext>
          </c:extLst>
        </c:ser>
        <c:dLbls>
          <c:showLegendKey val="0"/>
          <c:showVal val="0"/>
          <c:showCatName val="0"/>
          <c:showSerName val="0"/>
          <c:showPercent val="0"/>
          <c:showBubbleSize val="0"/>
        </c:dLbls>
        <c:gapWidth val="219"/>
        <c:overlap val="-27"/>
        <c:axId val="360316376"/>
        <c:axId val="360316704"/>
      </c:barChart>
      <c:catAx>
        <c:axId val="360316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60316704"/>
        <c:crosses val="autoZero"/>
        <c:auto val="1"/>
        <c:lblAlgn val="ctr"/>
        <c:lblOffset val="100"/>
        <c:noMultiLvlLbl val="0"/>
      </c:catAx>
      <c:valAx>
        <c:axId val="3603167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60316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'ItemType Forecast'!$A$2:$A$8</c:f>
              <c:strCache>
                <c:ptCount val="7"/>
                <c:pt idx="0">
                  <c:v>Assembly or subassembly</c:v>
                </c:pt>
                <c:pt idx="1">
                  <c:v>Purchased item</c:v>
                </c:pt>
                <c:pt idx="2">
                  <c:v>Fabricated item</c:v>
                </c:pt>
                <c:pt idx="3">
                  <c:v>Raw material</c:v>
                </c:pt>
                <c:pt idx="4">
                  <c:v>User option</c:v>
                </c:pt>
                <c:pt idx="5">
                  <c:v>Phantom</c:v>
                </c:pt>
                <c:pt idx="6">
                  <c:v>Feature</c:v>
                </c:pt>
              </c:strCache>
            </c:strRef>
          </c:cat>
          <c:val>
            <c:numRef>
              <c:f>'ItemType Forecast'!$B$2:$B$8</c:f>
              <c:numCache>
                <c:formatCode>General</c:formatCode>
                <c:ptCount val="7"/>
                <c:pt idx="0">
                  <c:v>12278</c:v>
                </c:pt>
                <c:pt idx="1">
                  <c:v>10153</c:v>
                </c:pt>
                <c:pt idx="2">
                  <c:v>2993</c:v>
                </c:pt>
                <c:pt idx="3">
                  <c:v>1034</c:v>
                </c:pt>
                <c:pt idx="4">
                  <c:v>177</c:v>
                </c:pt>
                <c:pt idx="5">
                  <c:v>35</c:v>
                </c:pt>
                <c:pt idx="6">
                  <c:v>23</c:v>
                </c:pt>
              </c:numCache>
            </c:numRef>
          </c:val>
          <c:extLst>
            <c:ext xmlns:c16="http://schemas.microsoft.com/office/drawing/2014/chart" uri="{C3380CC4-5D6E-409C-BE32-E72D297353CC}">
              <c16:uniqueId val="{00000000-B839-4046-89D5-7648E44E2EEC}"/>
            </c:ext>
          </c:extLst>
        </c:ser>
        <c:dLbls>
          <c:dLblPos val="outEnd"/>
          <c:showLegendKey val="0"/>
          <c:showVal val="1"/>
          <c:showCatName val="0"/>
          <c:showSerName val="0"/>
          <c:showPercent val="0"/>
          <c:showBubbleSize val="0"/>
        </c:dLbls>
        <c:gapWidth val="219"/>
        <c:overlap val="-27"/>
        <c:axId val="462092912"/>
        <c:axId val="462089304"/>
      </c:barChart>
      <c:catAx>
        <c:axId val="462092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462089304"/>
        <c:crosses val="autoZero"/>
        <c:auto val="1"/>
        <c:lblAlgn val="ctr"/>
        <c:lblOffset val="100"/>
        <c:noMultiLvlLbl val="0"/>
      </c:catAx>
      <c:valAx>
        <c:axId val="4620893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620929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'ItemType Forecast'!$A$14:$A$21</c:f>
              <c:strCache>
                <c:ptCount val="8"/>
                <c:pt idx="0">
                  <c:v>Aftermarket</c:v>
                </c:pt>
                <c:pt idx="1">
                  <c:v>Control Valves</c:v>
                </c:pt>
                <c:pt idx="2">
                  <c:v>Resell Items</c:v>
                </c:pt>
                <c:pt idx="3">
                  <c:v>Pressure Regulators</c:v>
                </c:pt>
                <c:pt idx="4">
                  <c:v>Liquid Level Controllers</c:v>
                </c:pt>
                <c:pt idx="5">
                  <c:v>Pilots &amp; Accessories</c:v>
                </c:pt>
                <c:pt idx="6">
                  <c:v>Glycol Pumps</c:v>
                </c:pt>
                <c:pt idx="7">
                  <c:v>Temperature Controllers</c:v>
                </c:pt>
              </c:strCache>
            </c:strRef>
          </c:cat>
          <c:val>
            <c:numRef>
              <c:f>'ItemType Forecast'!$B$14:$B$21</c:f>
              <c:numCache>
                <c:formatCode>General</c:formatCode>
                <c:ptCount val="8"/>
                <c:pt idx="0">
                  <c:v>8486</c:v>
                </c:pt>
                <c:pt idx="1">
                  <c:v>7809</c:v>
                </c:pt>
                <c:pt idx="2">
                  <c:v>7252</c:v>
                </c:pt>
                <c:pt idx="3">
                  <c:v>1600</c:v>
                </c:pt>
                <c:pt idx="4">
                  <c:v>998</c:v>
                </c:pt>
                <c:pt idx="5">
                  <c:v>437</c:v>
                </c:pt>
                <c:pt idx="6">
                  <c:v>87</c:v>
                </c:pt>
                <c:pt idx="7">
                  <c:v>24</c:v>
                </c:pt>
              </c:numCache>
            </c:numRef>
          </c:val>
          <c:extLst>
            <c:ext xmlns:c16="http://schemas.microsoft.com/office/drawing/2014/chart" uri="{C3380CC4-5D6E-409C-BE32-E72D297353CC}">
              <c16:uniqueId val="{00000000-D3A0-408D-9E4A-3E94B1F713BA}"/>
            </c:ext>
          </c:extLst>
        </c:ser>
        <c:dLbls>
          <c:dLblPos val="outEnd"/>
          <c:showLegendKey val="0"/>
          <c:showVal val="1"/>
          <c:showCatName val="0"/>
          <c:showSerName val="0"/>
          <c:showPercent val="0"/>
          <c:showBubbleSize val="0"/>
        </c:dLbls>
        <c:gapWidth val="219"/>
        <c:overlap val="-27"/>
        <c:axId val="469233056"/>
        <c:axId val="469226496"/>
      </c:barChart>
      <c:catAx>
        <c:axId val="469233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469226496"/>
        <c:crosses val="autoZero"/>
        <c:auto val="1"/>
        <c:lblAlgn val="ctr"/>
        <c:lblOffset val="100"/>
        <c:noMultiLvlLbl val="0"/>
      </c:catAx>
      <c:valAx>
        <c:axId val="46922649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69233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'ItemType Forecast'!$A$14:$A$21</c:f>
              <c:strCache>
                <c:ptCount val="8"/>
                <c:pt idx="0">
                  <c:v>Aftermarket</c:v>
                </c:pt>
                <c:pt idx="1">
                  <c:v>Control Valves</c:v>
                </c:pt>
                <c:pt idx="2">
                  <c:v>Resell Items</c:v>
                </c:pt>
                <c:pt idx="3">
                  <c:v>Pressure Regulators</c:v>
                </c:pt>
                <c:pt idx="4">
                  <c:v>Liquid Level Controllers</c:v>
                </c:pt>
                <c:pt idx="5">
                  <c:v>Pilots &amp; Accessories</c:v>
                </c:pt>
                <c:pt idx="6">
                  <c:v>Glycol Pumps</c:v>
                </c:pt>
                <c:pt idx="7">
                  <c:v>Temperature Controllers</c:v>
                </c:pt>
              </c:strCache>
            </c:strRef>
          </c:cat>
          <c:val>
            <c:numRef>
              <c:f>'ItemType Forecast'!$B$14:$B$21</c:f>
              <c:numCache>
                <c:formatCode>General</c:formatCode>
                <c:ptCount val="8"/>
                <c:pt idx="0">
                  <c:v>8486</c:v>
                </c:pt>
                <c:pt idx="1">
                  <c:v>7809</c:v>
                </c:pt>
                <c:pt idx="2">
                  <c:v>7252</c:v>
                </c:pt>
                <c:pt idx="3">
                  <c:v>1600</c:v>
                </c:pt>
                <c:pt idx="4">
                  <c:v>998</c:v>
                </c:pt>
                <c:pt idx="5">
                  <c:v>437</c:v>
                </c:pt>
                <c:pt idx="6">
                  <c:v>87</c:v>
                </c:pt>
                <c:pt idx="7">
                  <c:v>24</c:v>
                </c:pt>
              </c:numCache>
            </c:numRef>
          </c:val>
          <c:extLst>
            <c:ext xmlns:c16="http://schemas.microsoft.com/office/drawing/2014/chart" uri="{C3380CC4-5D6E-409C-BE32-E72D297353CC}">
              <c16:uniqueId val="{00000000-253E-4E6D-A331-222C8C1D3FF2}"/>
            </c:ext>
          </c:extLst>
        </c:ser>
        <c:dLbls>
          <c:dLblPos val="outEnd"/>
          <c:showLegendKey val="0"/>
          <c:showVal val="1"/>
          <c:showCatName val="0"/>
          <c:showSerName val="0"/>
          <c:showPercent val="0"/>
          <c:showBubbleSize val="0"/>
        </c:dLbls>
        <c:gapWidth val="219"/>
        <c:overlap val="-27"/>
        <c:axId val="469233056"/>
        <c:axId val="469226496"/>
      </c:barChart>
      <c:catAx>
        <c:axId val="469233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469226496"/>
        <c:crosses val="autoZero"/>
        <c:auto val="1"/>
        <c:lblAlgn val="ctr"/>
        <c:lblOffset val="100"/>
        <c:noMultiLvlLbl val="0"/>
      </c:catAx>
      <c:valAx>
        <c:axId val="46922649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69233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Sheet2!$A$1:$A$8</c:f>
              <c:strCache>
                <c:ptCount val="8"/>
                <c:pt idx="0">
                  <c:v>Aftermarket</c:v>
                </c:pt>
                <c:pt idx="1">
                  <c:v>Control Valves</c:v>
                </c:pt>
                <c:pt idx="2">
                  <c:v>Resell Items</c:v>
                </c:pt>
                <c:pt idx="3">
                  <c:v>Liquid Level Controllers</c:v>
                </c:pt>
                <c:pt idx="4">
                  <c:v>Pressure Regulators</c:v>
                </c:pt>
                <c:pt idx="5">
                  <c:v>Pilots &amp; Accessories</c:v>
                </c:pt>
                <c:pt idx="6">
                  <c:v>Glycol Pumps</c:v>
                </c:pt>
                <c:pt idx="7">
                  <c:v>Temperature Controllers</c:v>
                </c:pt>
              </c:strCache>
            </c:strRef>
          </c:cat>
          <c:val>
            <c:numRef>
              <c:f>Sheet2!$B$1:$B$8</c:f>
              <c:numCache>
                <c:formatCode>General</c:formatCode>
                <c:ptCount val="8"/>
                <c:pt idx="0">
                  <c:v>2559</c:v>
                </c:pt>
                <c:pt idx="1">
                  <c:v>396</c:v>
                </c:pt>
                <c:pt idx="2">
                  <c:v>197</c:v>
                </c:pt>
                <c:pt idx="3">
                  <c:v>196</c:v>
                </c:pt>
                <c:pt idx="4">
                  <c:v>94</c:v>
                </c:pt>
                <c:pt idx="5">
                  <c:v>81</c:v>
                </c:pt>
                <c:pt idx="6">
                  <c:v>14</c:v>
                </c:pt>
                <c:pt idx="7">
                  <c:v>8</c:v>
                </c:pt>
              </c:numCache>
            </c:numRef>
          </c:val>
          <c:extLst>
            <c:ext xmlns:c16="http://schemas.microsoft.com/office/drawing/2014/chart" uri="{C3380CC4-5D6E-409C-BE32-E72D297353CC}">
              <c16:uniqueId val="{00000000-F50F-4444-A9E2-482F548E0C0B}"/>
            </c:ext>
          </c:extLst>
        </c:ser>
        <c:dLbls>
          <c:dLblPos val="outEnd"/>
          <c:showLegendKey val="0"/>
          <c:showVal val="1"/>
          <c:showCatName val="0"/>
          <c:showSerName val="0"/>
          <c:showPercent val="0"/>
          <c:showBubbleSize val="0"/>
        </c:dLbls>
        <c:gapWidth val="219"/>
        <c:overlap val="-27"/>
        <c:axId val="375507776"/>
        <c:axId val="375500888"/>
      </c:barChart>
      <c:catAx>
        <c:axId val="3755077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75500888"/>
        <c:crosses val="autoZero"/>
        <c:auto val="1"/>
        <c:lblAlgn val="ctr"/>
        <c:lblOffset val="100"/>
        <c:noMultiLvlLbl val="0"/>
      </c:catAx>
      <c:valAx>
        <c:axId val="375500888"/>
        <c:scaling>
          <c:orientation val="minMax"/>
        </c:scaling>
        <c:delete val="1"/>
        <c:axPos val="l"/>
        <c:numFmt formatCode="General" sourceLinked="1"/>
        <c:majorTickMark val="out"/>
        <c:minorTickMark val="none"/>
        <c:tickLblPos val="nextTo"/>
        <c:crossAx val="3755077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4185F-DE39-9646-8F5D-727B1EE76993}" type="datetimeFigureOut">
              <a:rPr lang="en-US" smtClean="0"/>
              <a:t>11/25/2019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08B247-BDC3-F94E-9E85-22CEEA10ADB6}" type="slidenum">
              <a:rPr lang="en-US" smtClean="0"/>
              <a:t>‹#›</a:t>
            </a:fld>
            <a:endParaRPr lang="en-US"/>
          </a:p>
        </p:txBody>
      </p:sp>
    </p:spTree>
    <p:extLst>
      <p:ext uri="{BB962C8B-B14F-4D97-AF65-F5344CB8AC3E}">
        <p14:creationId xmlns:p14="http://schemas.microsoft.com/office/powerpoint/2010/main" val="271137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Hello Everyone, thank you for being here.</a:t>
            </a:r>
            <a:endParaRPr lang="en-US"/>
          </a:p>
          <a:p>
            <a:r>
              <a:rPr lang="en-US">
                <a:cs typeface="Calibri"/>
              </a:rPr>
              <a:t>I am excited to present </a:t>
            </a:r>
            <a:r>
              <a:rPr lang="en-US" err="1">
                <a:cs typeface="Calibri"/>
              </a:rPr>
              <a:t>y'all</a:t>
            </a:r>
            <a:r>
              <a:rPr lang="en-US">
                <a:cs typeface="Calibri"/>
              </a:rPr>
              <a:t> our </a:t>
            </a:r>
            <a:r>
              <a:rPr lang="en-US" err="1">
                <a:cs typeface="Calibri"/>
              </a:rPr>
              <a:t>Kimray</a:t>
            </a:r>
            <a:r>
              <a:rPr lang="en-US">
                <a:cs typeface="Calibri"/>
              </a:rPr>
              <a:t> Descriptive Business Analysis </a:t>
            </a:r>
          </a:p>
          <a:p>
            <a:endParaRPr lang="en-US">
              <a:cs typeface="Calibri"/>
            </a:endParaRPr>
          </a:p>
        </p:txBody>
      </p:sp>
      <p:sp>
        <p:nvSpPr>
          <p:cNvPr id="4" name="Slide Number Placeholder 3"/>
          <p:cNvSpPr>
            <a:spLocks noGrp="1"/>
          </p:cNvSpPr>
          <p:nvPr>
            <p:ph type="sldNum" sz="quarter" idx="5"/>
          </p:nvPr>
        </p:nvSpPr>
        <p:spPr/>
        <p:txBody>
          <a:bodyPr/>
          <a:lstStyle/>
          <a:p>
            <a:fld id="{A908B247-BDC3-F94E-9E85-22CEEA10ADB6}" type="slidenum">
              <a:rPr lang="en-US" smtClean="0"/>
              <a:t>1</a:t>
            </a:fld>
            <a:endParaRPr lang="en-US"/>
          </a:p>
        </p:txBody>
      </p:sp>
    </p:spTree>
    <p:extLst>
      <p:ext uri="{BB962C8B-B14F-4D97-AF65-F5344CB8AC3E}">
        <p14:creationId xmlns:p14="http://schemas.microsoft.com/office/powerpoint/2010/main" val="2419327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All the items are divided into 8 forecast families based on the item functionality and further into 45 forecast sub families which give a more detailed information on the functionality of the item.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Pressure regulators –reduces the input pressure to a desired value at its output, are sub categorized into 0-124 PSI, 124-250 PSI and above 250 PSI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Control valves -  control fluid flow by varying the size of the flow. are categorized based on the pressure they handle. </a:t>
            </a:r>
          </a:p>
          <a:p>
            <a:pPr marL="0" lvl="0" indent="0" algn="l" rtl="0">
              <a:spcBef>
                <a:spcPts val="0"/>
              </a:spcBef>
              <a:spcAft>
                <a:spcPts val="0"/>
              </a:spcAft>
              <a:buNone/>
            </a:pPr>
            <a:endParaRPr/>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527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All the items are divided into 8 forecast families based on the item functionality and further into 45 forecast sub families which give a more detailed information on the functionality of the item.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Pressure regulators –reduces the input pressure to a desired value at its output, are sub categorized into 0-124 PSI, 124-250 PSI and above 250 PSI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Control valves -  control fluid flow by varying the size of the flow. are categorized based on the pressure they handle. </a:t>
            </a:r>
          </a:p>
          <a:p>
            <a:pPr marL="0" lvl="0" indent="0" algn="l" rtl="0">
              <a:spcBef>
                <a:spcPts val="0"/>
              </a:spcBef>
              <a:spcAft>
                <a:spcPts val="0"/>
              </a:spcAft>
              <a:buNone/>
            </a:pPr>
            <a:endParaRPr lang="en-US" b="1"/>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0639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74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7080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1986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492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748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This is trends lines for different forecast families about the amount of quantity shipped. As the aftermarket products are the majority products ordered which is about 73% from all the states through all the years and which are very large in quantity so we have separated them from our analysis. The products ordered from all the categories has went down from 2014 to 2016 which may be probably due to the oil crisis and drop in the oil prices through 70% during the 2014- 2016 was one of the biggest declines after </a:t>
            </a:r>
            <a:r>
              <a:rPr lang="en-IN" dirty="0" err="1"/>
              <a:t>worldwar</a:t>
            </a:r>
            <a:r>
              <a:rPr lang="en-IN" dirty="0"/>
              <a:t> 2. and there is again some decrease from 2018 to 2019 as the oil prices started dropping again during to the competition from the other markets international and proportion of US exports on O&amp;G equipment would be decreasing in the next few years as </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Ishares</a:t>
            </a:r>
            <a:r>
              <a:rPr lang="en-IN" sz="1200" b="0" i="0" kern="1200" dirty="0">
                <a:solidFill>
                  <a:schemeClr val="tx1"/>
                </a:solidFill>
                <a:effectLst/>
                <a:latin typeface="+mn-lt"/>
                <a:ea typeface="+mn-ea"/>
                <a:cs typeface="+mn-cs"/>
              </a:rPr>
              <a:t> Us Aerospace &amp; </a:t>
            </a:r>
            <a:r>
              <a:rPr lang="en-IN" sz="1200" b="0" i="0" kern="1200" dirty="0" err="1">
                <a:solidFill>
                  <a:schemeClr val="tx1"/>
                </a:solidFill>
                <a:effectLst/>
                <a:latin typeface="+mn-lt"/>
                <a:ea typeface="+mn-ea"/>
                <a:cs typeface="+mn-cs"/>
              </a:rPr>
              <a:t>Defense</a:t>
            </a:r>
            <a:r>
              <a:rPr lang="en-IN" sz="1200" b="0" i="0" kern="1200" dirty="0">
                <a:solidFill>
                  <a:schemeClr val="tx1"/>
                </a:solidFill>
                <a:effectLst/>
                <a:latin typeface="+mn-lt"/>
                <a:ea typeface="+mn-ea"/>
                <a:cs typeface="+mn-cs"/>
              </a:rPr>
              <a:t> (</a:t>
            </a:r>
            <a:r>
              <a:rPr lang="en-IN" sz="1200" b="1" i="0" kern="1200" dirty="0">
                <a:solidFill>
                  <a:schemeClr val="tx1"/>
                </a:solidFill>
                <a:effectLst/>
                <a:latin typeface="+mn-lt"/>
                <a:ea typeface="+mn-ea"/>
                <a:cs typeface="+mn-cs"/>
              </a:rPr>
              <a:t>ITA</a:t>
            </a:r>
            <a:r>
              <a:rPr lang="en-IN" sz="1200" b="0" i="0" kern="1200" dirty="0">
                <a:solidFill>
                  <a:schemeClr val="tx1"/>
                </a:solidFill>
                <a:effectLst/>
                <a:latin typeface="+mn-lt"/>
                <a:ea typeface="+mn-ea"/>
                <a:cs typeface="+mn-cs"/>
              </a:rPr>
              <a:t>) projections</a:t>
            </a:r>
            <a:r>
              <a:rPr lang="en-IN" dirty="0"/>
              <a:t> . And majority of the orders are of control valves and later is the pilot &amp; Accessories, LLC and glycol pumps seems to have almost constant quantity of products ordered over years may be because the </a:t>
            </a:r>
            <a:r>
              <a:rPr lang="en-IN" dirty="0" err="1"/>
              <a:t>kimray</a:t>
            </a:r>
            <a:r>
              <a:rPr lang="en-IN" dirty="0"/>
              <a:t> is not good at producing it</a:t>
            </a:r>
            <a:endParaRPr dirty="0"/>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593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Even though after market products are ordered the most but the profit from them is less than the control valves.</a:t>
            </a:r>
          </a:p>
          <a:p>
            <a:pPr marL="0" lvl="0" indent="0" algn="l" rtl="0">
              <a:spcBef>
                <a:spcPts val="0"/>
              </a:spcBef>
              <a:spcAft>
                <a:spcPts val="0"/>
              </a:spcAft>
              <a:buNone/>
            </a:pPr>
            <a:r>
              <a:rPr lang="en-IN" dirty="0"/>
              <a:t>Even though there is large increase in the quantity shipped of pilot&amp; accessories, PR, LLC the profit increased only less amount after April. This may be because of the increase in the operating costs, and the shipping expenses which can improved by analysing them by different states and establishing new manufacturing units near to every corner of the country which can reduce shipping cost</a:t>
            </a:r>
            <a:endParaRPr dirty="0"/>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4357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As you see the majority of the orders are from the Texas and Oklahoma because the company is located at only these places.</a:t>
            </a:r>
          </a:p>
          <a:p>
            <a:pPr marL="0" lvl="0" indent="0" algn="l" rtl="0">
              <a:spcBef>
                <a:spcPts val="0"/>
              </a:spcBef>
              <a:spcAft>
                <a:spcPts val="0"/>
              </a:spcAft>
              <a:buNone/>
            </a:pPr>
            <a:r>
              <a:rPr lang="en-IN" dirty="0"/>
              <a:t>And the least number of the orders are from the Rhode Island</a:t>
            </a:r>
            <a:endParaRPr lang="en-IN" dirty="0">
              <a:cs typeface="Calibri"/>
            </a:endParaRPr>
          </a:p>
          <a:p>
            <a:r>
              <a:rPr lang="en-IN" dirty="0"/>
              <a:t>We can improve the marketing in the states like </a:t>
            </a:r>
            <a:r>
              <a:rPr lang="en-IN" sz="1200" b="1" i="0" kern="1200" dirty="0">
                <a:solidFill>
                  <a:schemeClr val="tx1"/>
                </a:solidFill>
                <a:effectLst/>
                <a:latin typeface="+mn-lt"/>
                <a:ea typeface="+mn-ea"/>
                <a:cs typeface="+mn-cs"/>
              </a:rPr>
              <a:t>Pennsylvania</a:t>
            </a:r>
            <a:r>
              <a:rPr lang="en-IN" sz="1200" b="0" i="0" kern="1200" dirty="0">
                <a:solidFill>
                  <a:schemeClr val="tx1"/>
                </a:solidFill>
                <a:effectLst/>
                <a:latin typeface="+mn-lt"/>
                <a:ea typeface="+mn-ea"/>
                <a:cs typeface="+mn-cs"/>
              </a:rPr>
              <a:t> </a:t>
            </a:r>
            <a:r>
              <a:rPr lang="en-IN" dirty="0"/>
              <a:t>,Iowa, North Dakota, South Dakota as these states has been showing steady increase in the revenue from the past 4 years. Out of which south Dakota has been showing an increased profits from the past 4 years.</a:t>
            </a:r>
            <a:endParaRPr lang="en-IN"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countries like Russia, United Kingdom has been showing an increasing revenue from the past 3 years which can be improved more marketing.</a:t>
            </a:r>
            <a:endParaRPr lang="en-IN"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492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a:cs typeface="Calibri"/>
              </a:rPr>
              <a:t>The table of content for today will be:</a:t>
            </a:r>
          </a:p>
          <a:p>
            <a:r>
              <a:rPr lang="en-US">
                <a:cs typeface="Calibri"/>
              </a:rPr>
              <a:t>1. overview</a:t>
            </a:r>
          </a:p>
          <a:p>
            <a:r>
              <a:rPr lang="en-US">
                <a:cs typeface="Calibri"/>
              </a:rPr>
              <a:t>2. business problem</a:t>
            </a:r>
          </a:p>
          <a:p>
            <a:r>
              <a:rPr lang="en-US">
                <a:cs typeface="Calibri"/>
              </a:rPr>
              <a:t>3. data description</a:t>
            </a:r>
          </a:p>
          <a:p>
            <a:r>
              <a:rPr lang="en-US">
                <a:cs typeface="Calibri"/>
              </a:rPr>
              <a:t>4. Cleaning</a:t>
            </a:r>
          </a:p>
          <a:p>
            <a:r>
              <a:rPr lang="en-US">
                <a:cs typeface="Calibri"/>
              </a:rPr>
              <a:t>5. Analysis</a:t>
            </a:r>
          </a:p>
        </p:txBody>
      </p:sp>
      <p:sp>
        <p:nvSpPr>
          <p:cNvPr id="49" name="Google Shape;4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724740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53.5% profits from TX</a:t>
            </a:r>
          </a:p>
          <a:p>
            <a:pPr marL="0" lvl="0" indent="0" algn="l" rtl="0">
              <a:spcBef>
                <a:spcPts val="0"/>
              </a:spcBef>
              <a:spcAft>
                <a:spcPts val="0"/>
              </a:spcAft>
              <a:buNone/>
            </a:pPr>
            <a:r>
              <a:rPr lang="en-IN" dirty="0"/>
              <a:t>PR- 11.23%(5.4% ordered quantity)</a:t>
            </a:r>
          </a:p>
          <a:p>
            <a:pPr marL="0" lvl="0" indent="0" algn="l" rtl="0">
              <a:spcBef>
                <a:spcPts val="0"/>
              </a:spcBef>
              <a:spcAft>
                <a:spcPts val="0"/>
              </a:spcAft>
              <a:buNone/>
            </a:pPr>
            <a:r>
              <a:rPr lang="en-IN" dirty="0"/>
              <a:t>CV – 45.88%(7.8% ordered quantity)</a:t>
            </a:r>
            <a:endParaRPr lang="en-IN" dirty="0">
              <a:cs typeface="Calibri"/>
            </a:endParaRPr>
          </a:p>
          <a:p>
            <a:pPr marL="0" lvl="0" indent="0" algn="l" rtl="0">
              <a:spcBef>
                <a:spcPts val="0"/>
              </a:spcBef>
              <a:spcAft>
                <a:spcPts val="0"/>
              </a:spcAft>
              <a:buNone/>
            </a:pPr>
            <a:r>
              <a:rPr lang="en-IN" dirty="0"/>
              <a:t>AM – 22.95%(71% ordered quantity)</a:t>
            </a:r>
            <a:endParaRPr lang="en-IN" dirty="0">
              <a:cs typeface="Calibri"/>
            </a:endParaRPr>
          </a:p>
          <a:p>
            <a:pPr marL="0" lvl="0" indent="0" algn="l" rtl="0">
              <a:spcBef>
                <a:spcPts val="0"/>
              </a:spcBef>
              <a:spcAft>
                <a:spcPts val="0"/>
              </a:spcAft>
              <a:buNone/>
            </a:pPr>
            <a:r>
              <a:rPr lang="en-IN" dirty="0"/>
              <a:t>The two CV’s contributed about 63%(70% of ordered) of total cv</a:t>
            </a:r>
            <a:endParaRPr lang="en-IN" dirty="0">
              <a:cs typeface="Calibri"/>
            </a:endParaRPr>
          </a:p>
          <a:p>
            <a:pPr marL="0" lvl="0" indent="0" algn="l" rtl="0">
              <a:spcBef>
                <a:spcPts val="0"/>
              </a:spcBef>
              <a:spcAft>
                <a:spcPts val="0"/>
              </a:spcAft>
              <a:buNone/>
            </a:pPr>
            <a:r>
              <a:rPr lang="en-IN" dirty="0"/>
              <a:t>Lowest in CV is about 1%</a:t>
            </a:r>
            <a:endParaRPr lang="en-IN" dirty="0">
              <a:cs typeface="Calibri"/>
            </a:endParaRPr>
          </a:p>
          <a:p>
            <a:pPr marL="0" lvl="0" indent="0" algn="l" rtl="0">
              <a:spcBef>
                <a:spcPts val="0"/>
              </a:spcBef>
              <a:spcAft>
                <a:spcPts val="0"/>
              </a:spcAft>
              <a:buNone/>
            </a:pPr>
            <a:r>
              <a:rPr lang="en-IN" dirty="0"/>
              <a:t>The one PR contribute to about 78.46%(83.66% of ordered) of total PR’s</a:t>
            </a:r>
            <a:endParaRPr lang="en-IN" dirty="0">
              <a:cs typeface="Calibri"/>
            </a:endParaRPr>
          </a:p>
          <a:p>
            <a:pPr marL="0" lvl="0" indent="0" algn="l" rtl="0">
              <a:spcBef>
                <a:spcPts val="0"/>
              </a:spcBef>
              <a:spcAft>
                <a:spcPts val="0"/>
              </a:spcAft>
              <a:buNone/>
            </a:pPr>
            <a:r>
              <a:rPr lang="en-IN" dirty="0"/>
              <a:t>Lowest PR is accounting for 3.2%</a:t>
            </a:r>
            <a:endParaRPr lang="en-IN" dirty="0">
              <a:cs typeface="Calibri"/>
            </a:endParaRPr>
          </a:p>
          <a:p>
            <a:pPr marL="0" lvl="0" indent="0" algn="l" rtl="0">
              <a:spcBef>
                <a:spcPts val="0"/>
              </a:spcBef>
              <a:spcAft>
                <a:spcPts val="0"/>
              </a:spcAft>
              <a:buNone/>
            </a:pPr>
            <a:endParaRPr lang="en-IN" dirty="0"/>
          </a:p>
          <a:p>
            <a:pPr marL="0" lvl="0" indent="0" algn="l" rtl="0">
              <a:spcBef>
                <a:spcPts val="0"/>
              </a:spcBef>
              <a:spcAft>
                <a:spcPts val="0"/>
              </a:spcAft>
              <a:buNone/>
            </a:pPr>
            <a:endParaRPr dirty="0"/>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3685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OKC is contributing to about 18.77 percent of products.</a:t>
            </a:r>
          </a:p>
          <a:p>
            <a:pPr marL="0" lvl="0" indent="0" algn="l" rtl="0">
              <a:spcBef>
                <a:spcPts val="0"/>
              </a:spcBef>
              <a:spcAft>
                <a:spcPts val="0"/>
              </a:spcAft>
              <a:buNone/>
            </a:pPr>
            <a:r>
              <a:rPr lang="en-IN" dirty="0"/>
              <a:t>CV- 36.9% of total from OKC</a:t>
            </a:r>
          </a:p>
          <a:p>
            <a:pPr marL="0" lvl="0" indent="0" algn="l" rtl="0">
              <a:spcBef>
                <a:spcPts val="0"/>
              </a:spcBef>
              <a:spcAft>
                <a:spcPts val="0"/>
              </a:spcAft>
              <a:buNone/>
            </a:pPr>
            <a:r>
              <a:rPr lang="en-IN" dirty="0"/>
              <a:t>PR- 15.21%</a:t>
            </a:r>
          </a:p>
          <a:p>
            <a:pPr marL="0" lvl="0" indent="0" algn="l" rtl="0">
              <a:spcBef>
                <a:spcPts val="0"/>
              </a:spcBef>
              <a:spcAft>
                <a:spcPts val="0"/>
              </a:spcAft>
              <a:buNone/>
            </a:pPr>
            <a:r>
              <a:rPr lang="en-IN" dirty="0"/>
              <a:t>LLC – 16.82%</a:t>
            </a:r>
          </a:p>
          <a:p>
            <a:pPr marL="0" lvl="0" indent="0" algn="l" rtl="0">
              <a:spcBef>
                <a:spcPts val="0"/>
              </a:spcBef>
              <a:spcAft>
                <a:spcPts val="0"/>
              </a:spcAft>
              <a:buNone/>
            </a:pPr>
            <a:r>
              <a:rPr lang="en-IN" dirty="0"/>
              <a:t>AM – 19.63%</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Each of the products in each category are about more than 70% of the contribution</a:t>
            </a:r>
          </a:p>
          <a:p>
            <a:pPr marL="0" lvl="0" indent="0" algn="l" rtl="0">
              <a:spcBef>
                <a:spcPts val="0"/>
              </a:spcBef>
              <a:spcAft>
                <a:spcPts val="0"/>
              </a:spcAft>
              <a:buNone/>
            </a:pPr>
            <a:endParaRPr dirty="0"/>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409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4119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458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3924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The average products ordered per each month during an year is varying for different type of products. After market &amp; Control values have been ordered more compared to all other items. We have removed aftermarket products from our analysis. This can be helpful to forecast the monthly items that can ordered in month of a year. As you see the number of products ordered increasing in the summer as the requirement of gas is increasing</a:t>
            </a:r>
            <a:endParaRPr dirty="0"/>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727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This shows the profit earned by the company in each month over the years. The marked or the labelled point shown are the seasonal change point. We have observed that profit has increased after every spring except in 2018 as after spring there will be an increase in gas consumption in summer due to high electricity requirement. And also it has declined after summer except for 2017 which is also only a slight increase.</a:t>
            </a:r>
          </a:p>
          <a:p>
            <a:pPr marL="0" lvl="0" indent="0" algn="l" rtl="0">
              <a:spcBef>
                <a:spcPts val="0"/>
              </a:spcBef>
              <a:spcAft>
                <a:spcPts val="0"/>
              </a:spcAft>
              <a:buNone/>
            </a:pPr>
            <a:endParaRPr dirty="0"/>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1627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Odessa contribute to about the 26% of the total from Texas.</a:t>
            </a:r>
            <a:endParaRPr dirty="0"/>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1147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Now moving onto the Texas, which is contributing about 47.62% of the products ordered. These are the forecast sub family products which are majorly ordered from each forecast family. Control values account for about 7.8% of the total shipped quantity of products from Texas and 5.4% is pressure regulators. Over 250 psi products are majorly ordered pressure regulators account to about 83.66%. 501 to 2000 psi are the products which are majorly ordered control valves with about 35% of the total valves ordered. Glycol pumps account for only 0.1% of the total products ordered from Texas.</a:t>
            </a:r>
            <a:endParaRPr dirty="0"/>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241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Team introduction</a:t>
            </a:r>
          </a:p>
          <a:p>
            <a:r>
              <a:rPr lang="en-US">
                <a:cs typeface="Calibri"/>
              </a:rPr>
              <a:t>1. Noah</a:t>
            </a:r>
          </a:p>
          <a:p>
            <a:r>
              <a:rPr lang="en-US">
                <a:cs typeface="Calibri"/>
              </a:rPr>
              <a:t>2. Kalyan</a:t>
            </a:r>
          </a:p>
          <a:p>
            <a:r>
              <a:rPr lang="en-US">
                <a:cs typeface="Calibri"/>
              </a:rPr>
              <a:t>3. Sahil </a:t>
            </a:r>
          </a:p>
          <a:p>
            <a:r>
              <a:rPr lang="en-US">
                <a:cs typeface="Calibri"/>
              </a:rPr>
              <a:t>4. </a:t>
            </a:r>
            <a:r>
              <a:rPr lang="en-US" err="1">
                <a:cs typeface="Calibri"/>
              </a:rPr>
              <a:t>Anirud</a:t>
            </a:r>
          </a:p>
        </p:txBody>
      </p:sp>
      <p:sp>
        <p:nvSpPr>
          <p:cNvPr id="4" name="Slide Number Placeholder 3"/>
          <p:cNvSpPr>
            <a:spLocks noGrp="1"/>
          </p:cNvSpPr>
          <p:nvPr>
            <p:ph type="sldNum" sz="quarter" idx="5"/>
          </p:nvPr>
        </p:nvSpPr>
        <p:spPr/>
        <p:txBody>
          <a:bodyPr/>
          <a:lstStyle/>
          <a:p>
            <a:fld id="{A908B247-BDC3-F94E-9E85-22CEEA10ADB6}" type="slidenum">
              <a:rPr lang="en-US" smtClean="0"/>
              <a:t>3</a:t>
            </a:fld>
            <a:endParaRPr lang="en-US"/>
          </a:p>
        </p:txBody>
      </p:sp>
    </p:spTree>
    <p:extLst>
      <p:ext uri="{BB962C8B-B14F-4D97-AF65-F5344CB8AC3E}">
        <p14:creationId xmlns:p14="http://schemas.microsoft.com/office/powerpoint/2010/main" val="4122603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This is the trends for each month in each year. The marked months are the highest and lowest quantity ordered in a particular year. In the overall the July 2016 has marked the lowest quantity month for the past 6 years and </a:t>
            </a:r>
            <a:r>
              <a:rPr lang="en-IN" dirty="0" err="1"/>
              <a:t>feb</a:t>
            </a:r>
            <a:r>
              <a:rPr lang="en-IN" dirty="0"/>
              <a:t> 2014 has marked the highest. </a:t>
            </a:r>
            <a:endParaRPr dirty="0"/>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9359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Clr>
                <a:schemeClr val="dk1"/>
              </a:buClr>
              <a:buSzPts val="4000"/>
              <a:buFont typeface="Arial"/>
              <a:buChar char="•"/>
            </a:pPr>
            <a:r>
              <a:rPr lang="en-US">
                <a:latin typeface="Times New Roman"/>
                <a:ea typeface="Times New Roman"/>
                <a:cs typeface="Times New Roman"/>
                <a:sym typeface="Times New Roman"/>
              </a:rPr>
              <a:t>After building repour with our company representative Daniel Yunker and doing individual research we got a deep understanding about  </a:t>
            </a:r>
            <a:r>
              <a:rPr lang="en-US" err="1">
                <a:latin typeface="Times New Roman"/>
                <a:ea typeface="Times New Roman"/>
                <a:cs typeface="Times New Roman"/>
                <a:sym typeface="Times New Roman"/>
              </a:rPr>
              <a:t>Kimray</a:t>
            </a:r>
            <a:endParaRPr lang="en-US" err="1">
              <a:latin typeface="Times New Roman" panose="02020603050405020304" pitchFamily="18" charset="0"/>
              <a:ea typeface="Times New Roman"/>
              <a:cs typeface="Times New Roman" panose="02020603050405020304" pitchFamily="18" charset="0"/>
              <a:sym typeface="Times New Roman"/>
            </a:endParaRPr>
          </a:p>
          <a:p>
            <a:pPr marL="342900" indent="-342900">
              <a:lnSpc>
                <a:spcPct val="200000"/>
              </a:lnSpc>
              <a:buClr>
                <a:schemeClr val="dk1"/>
              </a:buClr>
              <a:buSzPts val="4000"/>
              <a:buFont typeface="Arial"/>
              <a:buChar char="•"/>
            </a:pPr>
            <a:r>
              <a:rPr lang="en-US">
                <a:latin typeface="Times New Roman"/>
                <a:ea typeface="Times New Roman"/>
                <a:cs typeface="Times New Roman"/>
                <a:sym typeface="Times New Roman"/>
              </a:rPr>
              <a:t>It was 1945</a:t>
            </a:r>
            <a:r>
              <a:rPr lang="en-US" sz="1200">
                <a:latin typeface="Times New Roman"/>
                <a:ea typeface="Times New Roman"/>
                <a:cs typeface="Times New Roman"/>
                <a:sym typeface="Times New Roman"/>
              </a:rPr>
              <a:t> Oklahoma City family owned start-up</a:t>
            </a:r>
            <a:r>
              <a:rPr lang="en-US">
                <a:latin typeface="Times New Roman"/>
                <a:ea typeface="Times New Roman"/>
                <a:cs typeface="Times New Roman"/>
                <a:sym typeface="Times New Roman"/>
              </a:rPr>
              <a:t> </a:t>
            </a:r>
            <a:endParaRPr lang="en-US">
              <a:latin typeface="Times New Roman" panose="02020603050405020304" pitchFamily="18" charset="0"/>
              <a:cs typeface="Times New Roman" panose="02020603050405020304" pitchFamily="18" charset="0"/>
            </a:endParaRPr>
          </a:p>
          <a:p>
            <a:pPr marL="342900" indent="-342900">
              <a:lnSpc>
                <a:spcPct val="200000"/>
              </a:lnSpc>
              <a:buClr>
                <a:schemeClr val="dk1"/>
              </a:buClr>
              <a:buSzPts val="4000"/>
              <a:buFont typeface="Arial"/>
              <a:buChar char="•"/>
            </a:pPr>
            <a:r>
              <a:rPr lang="en-US" sz="1200">
                <a:latin typeface="Times New Roman"/>
                <a:ea typeface="Times New Roman"/>
                <a:cs typeface="Times New Roman"/>
                <a:sym typeface="Times New Roman"/>
              </a:rPr>
              <a:t>Revolutionized oil &amp; gas industry</a:t>
            </a:r>
            <a:endParaRPr lang="en-US">
              <a:latin typeface="Times New Roman"/>
              <a:cs typeface="Times New Roman"/>
            </a:endParaRPr>
          </a:p>
          <a:p>
            <a:pPr marL="342900" marR="0" lvl="0" indent="-342900" algn="l" rtl="0">
              <a:lnSpc>
                <a:spcPct val="200000"/>
              </a:lnSpc>
              <a:spcBef>
                <a:spcPts val="0"/>
              </a:spcBef>
              <a:spcAft>
                <a:spcPts val="0"/>
              </a:spcAft>
              <a:buClr>
                <a:schemeClr val="dk1"/>
              </a:buClr>
              <a:buSzPts val="4000"/>
              <a:buFont typeface="Arial"/>
              <a:buChar char="•"/>
            </a:pPr>
            <a:r>
              <a:rPr lang="en-US" sz="1200">
                <a:latin typeface="Times New Roman"/>
                <a:ea typeface="Times New Roman"/>
                <a:cs typeface="Times New Roman"/>
                <a:sym typeface="Times New Roman"/>
              </a:rPr>
              <a:t>Product was a three-inch pilot-operated back pressure regulator</a:t>
            </a:r>
            <a:endParaRPr lang="en-US">
              <a:latin typeface="Times New Roman"/>
              <a:cs typeface="Times New Roman"/>
            </a:endParaRPr>
          </a:p>
          <a:p>
            <a:pPr marL="342900" indent="-342900">
              <a:lnSpc>
                <a:spcPct val="200000"/>
              </a:lnSpc>
              <a:buClr>
                <a:schemeClr val="dk1"/>
              </a:buClr>
              <a:buSzPts val="4000"/>
              <a:buFont typeface="Arial"/>
              <a:buChar char="•"/>
            </a:pPr>
            <a:r>
              <a:rPr lang="en-US" sz="1200">
                <a:latin typeface="Times New Roman"/>
                <a:ea typeface="Times New Roman"/>
                <a:cs typeface="Times New Roman"/>
                <a:sym typeface="Times New Roman"/>
              </a:rPr>
              <a:t>Has grown</a:t>
            </a:r>
            <a:r>
              <a:rPr lang="en-US" sz="1200">
                <a:latin typeface="Times New Roman"/>
                <a:ea typeface="Calibri"/>
                <a:cs typeface="Times New Roman"/>
                <a:sym typeface="Calibri"/>
              </a:rPr>
              <a:t> to </a:t>
            </a:r>
            <a:r>
              <a:rPr lang="en-US">
                <a:latin typeface="Times New Roman"/>
                <a:ea typeface="Calibri"/>
                <a:cs typeface="Times New Roman"/>
                <a:sym typeface="Calibri"/>
              </a:rPr>
              <a:t>become a </a:t>
            </a:r>
            <a:r>
              <a:rPr lang="en-US" sz="1200">
                <a:latin typeface="Times New Roman"/>
                <a:ea typeface="Times New Roman"/>
                <a:cs typeface="Times New Roman"/>
                <a:sym typeface="Times New Roman"/>
              </a:rPr>
              <a:t>globally-known</a:t>
            </a:r>
            <a:r>
              <a:rPr lang="en-US">
                <a:latin typeface="Times New Roman"/>
                <a:ea typeface="Calibri"/>
                <a:cs typeface="Times New Roman"/>
                <a:sym typeface="Times New Roman"/>
              </a:rPr>
              <a:t> company</a:t>
            </a:r>
            <a:endParaRPr lang="en-US">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A908B247-BDC3-F94E-9E85-22CEEA10ADB6}" type="slidenum">
              <a:rPr lang="en-US" smtClean="0"/>
              <a:t>4</a:t>
            </a:fld>
            <a:endParaRPr lang="en-US"/>
          </a:p>
        </p:txBody>
      </p:sp>
    </p:spTree>
    <p:extLst>
      <p:ext uri="{BB962C8B-B14F-4D97-AF65-F5344CB8AC3E}">
        <p14:creationId xmlns:p14="http://schemas.microsoft.com/office/powerpoint/2010/main" val="2749507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We were able to locate the main business problem, which is the manual categorization system currently place.</a:t>
            </a:r>
          </a:p>
          <a:p>
            <a:pPr marL="285750" indent="-285750">
              <a:buFont typeface="Arial"/>
              <a:buChar char="•"/>
            </a:pPr>
            <a:endParaRPr lang="en-US">
              <a:cs typeface="Calibri"/>
            </a:endParaRPr>
          </a:p>
          <a:p>
            <a:pPr marL="285750" indent="-285750">
              <a:buFont typeface="Arial"/>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908B247-BDC3-F94E-9E85-22CEEA10ADB6}" type="slidenum">
              <a:rPr lang="en-US" smtClean="0"/>
              <a:t>5</a:t>
            </a:fld>
            <a:endParaRPr lang="en-US"/>
          </a:p>
        </p:txBody>
      </p:sp>
    </p:spTree>
    <p:extLst>
      <p:ext uri="{BB962C8B-B14F-4D97-AF65-F5344CB8AC3E}">
        <p14:creationId xmlns:p14="http://schemas.microsoft.com/office/powerpoint/2010/main" val="1512082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Removed 58% of data</a:t>
            </a:r>
          </a:p>
        </p:txBody>
      </p:sp>
      <p:sp>
        <p:nvSpPr>
          <p:cNvPr id="4" name="Slide Number Placeholder 3"/>
          <p:cNvSpPr>
            <a:spLocks noGrp="1"/>
          </p:cNvSpPr>
          <p:nvPr>
            <p:ph type="sldNum" sz="quarter" idx="10"/>
          </p:nvPr>
        </p:nvSpPr>
        <p:spPr/>
        <p:txBody>
          <a:bodyPr/>
          <a:lstStyle/>
          <a:p>
            <a:fld id="{B68D2766-C49B-4C1A-9FEE-6F146754B02B}" type="slidenum">
              <a:rPr lang="en-US" smtClean="0"/>
              <a:t>8</a:t>
            </a:fld>
            <a:endParaRPr lang="en-US"/>
          </a:p>
        </p:txBody>
      </p:sp>
    </p:spTree>
    <p:extLst>
      <p:ext uri="{BB962C8B-B14F-4D97-AF65-F5344CB8AC3E}">
        <p14:creationId xmlns:p14="http://schemas.microsoft.com/office/powerpoint/2010/main" val="3946089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08B247-BDC3-F94E-9E85-22CEEA10ADB6}" type="slidenum">
              <a:rPr lang="en-US" smtClean="0"/>
              <a:t>9</a:t>
            </a:fld>
            <a:endParaRPr lang="en-US"/>
          </a:p>
        </p:txBody>
      </p:sp>
    </p:spTree>
    <p:extLst>
      <p:ext uri="{BB962C8B-B14F-4D97-AF65-F5344CB8AC3E}">
        <p14:creationId xmlns:p14="http://schemas.microsoft.com/office/powerpoint/2010/main" val="2072763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Components of A products brings in just 5M sales, and 110 products brings in 99M sales.</a:t>
            </a:r>
          </a:p>
          <a:p>
            <a:pPr marL="0" lvl="0" indent="0" algn="l" rtl="0">
              <a:spcBef>
                <a:spcPts val="0"/>
              </a:spcBef>
              <a:spcAft>
                <a:spcPts val="0"/>
              </a:spcAft>
              <a:buNone/>
            </a:pPr>
            <a:r>
              <a:rPr lang="en-US"/>
              <a:t>Components of B products brings in just 6M sales, and 1400 products brings in 38M sales. </a:t>
            </a:r>
          </a:p>
          <a:p>
            <a:pPr marL="0" lvl="0" indent="0" algn="l" rtl="0">
              <a:spcBef>
                <a:spcPts val="0"/>
              </a:spcBef>
              <a:spcAft>
                <a:spcPts val="0"/>
              </a:spcAft>
              <a:buNone/>
            </a:pPr>
            <a:r>
              <a:rPr lang="en-US"/>
              <a:t>Components of C products brings in just 0.5M sales, and 19925 products brings in 26.5M sales. </a:t>
            </a:r>
          </a:p>
          <a:p>
            <a:pPr marL="0" lvl="0" indent="0" algn="l" rtl="0">
              <a:spcBef>
                <a:spcPts val="0"/>
              </a:spcBef>
              <a:spcAft>
                <a:spcPts val="0"/>
              </a:spcAft>
              <a:buNone/>
            </a:pPr>
            <a:endParaRPr lang="en-US"/>
          </a:p>
          <a:p>
            <a:pPr marL="0" lvl="0" indent="0" algn="l" rtl="0">
              <a:spcBef>
                <a:spcPts val="0"/>
              </a:spcBef>
              <a:spcAft>
                <a:spcPts val="0"/>
              </a:spcAft>
              <a:buNone/>
            </a:pPr>
            <a:r>
              <a:rPr lang="en-US"/>
              <a:t>Splitting of the 110 A:</a:t>
            </a:r>
          </a:p>
          <a:p>
            <a:pPr marL="0" lvl="0" indent="0" algn="l" rtl="0">
              <a:spcBef>
                <a:spcPts val="0"/>
              </a:spcBef>
              <a:spcAft>
                <a:spcPts val="0"/>
              </a:spcAft>
              <a:buNone/>
            </a:pPr>
            <a:r>
              <a:rPr lang="en-US"/>
              <a:t>Sale amount:</a:t>
            </a:r>
          </a:p>
          <a:p>
            <a:pPr marL="0" lvl="0" indent="0" algn="l" rtl="0">
              <a:spcBef>
                <a:spcPts val="0"/>
              </a:spcBef>
              <a:spcAft>
                <a:spcPts val="0"/>
              </a:spcAft>
              <a:buNone/>
            </a:pPr>
            <a:r>
              <a:rPr lang="en-US"/>
              <a:t>Aftermarket:  13.9M – (28 Products), Control valves/ PR/Temp Control – 85.1 M (82 Products) </a:t>
            </a:r>
          </a:p>
          <a:p>
            <a:pPr marL="0" lvl="0" indent="0" algn="l" rtl="0">
              <a:spcBef>
                <a:spcPts val="0"/>
              </a:spcBef>
              <a:spcAft>
                <a:spcPts val="0"/>
              </a:spcAft>
              <a:buNone/>
            </a:pPr>
            <a:r>
              <a:rPr lang="en-US"/>
              <a:t>Sale: 453K sales</a:t>
            </a:r>
          </a:p>
          <a:p>
            <a:pPr marL="0" lvl="0" indent="0" algn="l" rtl="0">
              <a:spcBef>
                <a:spcPts val="0"/>
              </a:spcBef>
              <a:spcAft>
                <a:spcPts val="0"/>
              </a:spcAft>
              <a:buNone/>
            </a:pPr>
            <a:r>
              <a:rPr lang="en-US"/>
              <a:t>Aftermarket: 222K ,    Control Valves/PR/Temp Control : 231K Sales</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Splitting of the  373 B:</a:t>
            </a:r>
          </a:p>
          <a:p>
            <a:pPr marL="0" lvl="0" indent="0" algn="l" rtl="0">
              <a:spcBef>
                <a:spcPts val="0"/>
              </a:spcBef>
              <a:spcAft>
                <a:spcPts val="0"/>
              </a:spcAft>
              <a:buNone/>
            </a:pPr>
            <a:r>
              <a:rPr lang="en-US"/>
              <a:t>Sale amount:</a:t>
            </a:r>
          </a:p>
          <a:p>
            <a:pPr marL="0" lvl="0" indent="0" algn="l" rtl="0">
              <a:spcBef>
                <a:spcPts val="0"/>
              </a:spcBef>
              <a:spcAft>
                <a:spcPts val="0"/>
              </a:spcAft>
              <a:buNone/>
            </a:pPr>
            <a:r>
              <a:rPr lang="en-US"/>
              <a:t>Aftermarket:  10M (177 Products) Control valves/ PR/Temp Control – 28M (196 Products)</a:t>
            </a:r>
          </a:p>
          <a:p>
            <a:pPr marL="0" lvl="0" indent="0" algn="l" rtl="0">
              <a:spcBef>
                <a:spcPts val="0"/>
              </a:spcBef>
              <a:spcAft>
                <a:spcPts val="0"/>
              </a:spcAft>
              <a:buNone/>
            </a:pPr>
            <a:r>
              <a:rPr lang="en-US"/>
              <a:t>Sale: 153k total sales.</a:t>
            </a:r>
          </a:p>
          <a:p>
            <a:pPr marL="0" lvl="0" indent="0" algn="l" rtl="0">
              <a:spcBef>
                <a:spcPts val="0"/>
              </a:spcBef>
              <a:spcAft>
                <a:spcPts val="0"/>
              </a:spcAft>
              <a:buNone/>
            </a:pPr>
            <a:r>
              <a:rPr lang="en-US"/>
              <a:t>Aftermarket:  102K   Control Valves/PR/Temp Control : 51K </a:t>
            </a:r>
            <a:r>
              <a:rPr lang="en-US" err="1"/>
              <a:t>Salse</a:t>
            </a: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965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c37db6a8_3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Assembly or Subassembly: Sellable products like control valves, pressure regulators, Aftermarket, liquid level controllers, pilots and accessories.</a:t>
            </a:r>
          </a:p>
          <a:p>
            <a:pPr marL="0" lvl="0" indent="0" algn="l" rtl="0">
              <a:spcBef>
                <a:spcPts val="0"/>
              </a:spcBef>
              <a:spcAft>
                <a:spcPts val="0"/>
              </a:spcAft>
              <a:buNone/>
            </a:pPr>
            <a:r>
              <a:rPr lang="en-GB"/>
              <a:t>Purchased item: Purchased to use it as a component. Resell items are after market items.</a:t>
            </a:r>
          </a:p>
          <a:p>
            <a:pPr marL="0" lvl="0" indent="0" algn="l" rtl="0">
              <a:spcBef>
                <a:spcPts val="0"/>
              </a:spcBef>
              <a:spcAft>
                <a:spcPts val="0"/>
              </a:spcAft>
              <a:buNone/>
            </a:pPr>
            <a:r>
              <a:rPr lang="en-GB"/>
              <a:t>Fabricated item: repair kits typically to support a bigger product.</a:t>
            </a:r>
          </a:p>
          <a:p>
            <a:pPr marL="0" lvl="0" indent="0" algn="l" rtl="0">
              <a:spcBef>
                <a:spcPts val="0"/>
              </a:spcBef>
              <a:spcAft>
                <a:spcPts val="0"/>
              </a:spcAft>
              <a:buNone/>
            </a:pPr>
            <a:endParaRPr lang="en-GB"/>
          </a:p>
          <a:p>
            <a:pPr marL="0" lvl="0" indent="0" algn="l" rtl="0">
              <a:spcBef>
                <a:spcPts val="0"/>
              </a:spcBef>
              <a:spcAft>
                <a:spcPts val="0"/>
              </a:spcAft>
              <a:buNone/>
            </a:pPr>
            <a:r>
              <a:rPr lang="en-GB"/>
              <a:t>Sales: Ass/</a:t>
            </a:r>
            <a:r>
              <a:rPr lang="en-GB" err="1"/>
              <a:t>SubAss</a:t>
            </a:r>
            <a:r>
              <a:rPr lang="en-GB"/>
              <a:t> – 618k , 395k,  189K</a:t>
            </a:r>
          </a:p>
          <a:p>
            <a:pPr marL="0" lvl="0" indent="0" algn="l" rtl="0">
              <a:spcBef>
                <a:spcPts val="0"/>
              </a:spcBef>
              <a:spcAft>
                <a:spcPts val="0"/>
              </a:spcAft>
              <a:buNone/>
            </a:pPr>
            <a:r>
              <a:rPr lang="en-GB" err="1"/>
              <a:t>SaleAmnt</a:t>
            </a:r>
            <a:r>
              <a:rPr lang="en-GB"/>
              <a:t>: 152.3 M, 14.3M, 8.5M</a:t>
            </a:r>
          </a:p>
          <a:p>
            <a:pPr marL="0" lvl="0" indent="0" algn="l" rtl="0">
              <a:spcBef>
                <a:spcPts val="0"/>
              </a:spcBef>
              <a:spcAft>
                <a:spcPts val="0"/>
              </a:spcAft>
              <a:buNone/>
            </a:pPr>
            <a:endParaRPr lang="en-GB"/>
          </a:p>
          <a:p>
            <a:pPr marL="0" lvl="0" indent="0" algn="l" rtl="0">
              <a:spcBef>
                <a:spcPts val="0"/>
              </a:spcBef>
              <a:spcAft>
                <a:spcPts val="0"/>
              </a:spcAft>
              <a:buNone/>
            </a:pPr>
            <a:endParaRPr/>
          </a:p>
        </p:txBody>
      </p:sp>
      <p:sp>
        <p:nvSpPr>
          <p:cNvPr id="149" name="Google Shape;149;g6fc37db6a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0069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F4BF8-25A0-0541-A84A-4BE59F407D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E6569A-1E01-B043-804B-E4F9DD9B5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C34271-8AC2-FE4F-BA45-72CD5B399049}"/>
              </a:ext>
            </a:extLst>
          </p:cNvPr>
          <p:cNvSpPr>
            <a:spLocks noGrp="1"/>
          </p:cNvSpPr>
          <p:nvPr>
            <p:ph type="dt" sz="half" idx="10"/>
          </p:nvPr>
        </p:nvSpPr>
        <p:spPr/>
        <p:txBody>
          <a:bodyPr/>
          <a:lstStyle/>
          <a:p>
            <a:fld id="{DA5D3C65-C6A2-AF48-92DE-D602157F4490}" type="datetime1">
              <a:rPr lang="en-US" smtClean="0"/>
              <a:t>11/25/2019</a:t>
            </a:fld>
            <a:endParaRPr lang="en-US"/>
          </a:p>
        </p:txBody>
      </p:sp>
      <p:sp>
        <p:nvSpPr>
          <p:cNvPr id="5" name="Footer Placeholder 4">
            <a:extLst>
              <a:ext uri="{FF2B5EF4-FFF2-40B4-BE49-F238E27FC236}">
                <a16:creationId xmlns:a16="http://schemas.microsoft.com/office/drawing/2014/main" id="{FCFBC19B-CADD-354A-8D3D-3D4FBF868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F5421-C78B-6849-9597-BB7F79BB6B7E}"/>
              </a:ext>
            </a:extLst>
          </p:cNvPr>
          <p:cNvSpPr>
            <a:spLocks noGrp="1"/>
          </p:cNvSpPr>
          <p:nvPr>
            <p:ph type="sldNum" sz="quarter" idx="12"/>
          </p:nvPr>
        </p:nvSpPr>
        <p:spPr/>
        <p:txBody>
          <a:bodyPr/>
          <a:lstStyle/>
          <a:p>
            <a:fld id="{C4DBD04E-AB01-A44E-9296-3407D4751369}" type="slidenum">
              <a:rPr lang="en-US" smtClean="0"/>
              <a:t>‹#›</a:t>
            </a:fld>
            <a:endParaRPr lang="en-US"/>
          </a:p>
        </p:txBody>
      </p:sp>
    </p:spTree>
    <p:extLst>
      <p:ext uri="{BB962C8B-B14F-4D97-AF65-F5344CB8AC3E}">
        <p14:creationId xmlns:p14="http://schemas.microsoft.com/office/powerpoint/2010/main" val="2382541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988B-8F2D-714F-9DA2-6F7F1AC5BD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4CF8FB-7A60-3B4E-BEE8-249007FE89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17792-877E-664E-8AB7-615FE8E410C5}"/>
              </a:ext>
            </a:extLst>
          </p:cNvPr>
          <p:cNvSpPr>
            <a:spLocks noGrp="1"/>
          </p:cNvSpPr>
          <p:nvPr>
            <p:ph type="dt" sz="half" idx="10"/>
          </p:nvPr>
        </p:nvSpPr>
        <p:spPr/>
        <p:txBody>
          <a:bodyPr/>
          <a:lstStyle/>
          <a:p>
            <a:fld id="{E92DA47D-1E08-354C-A9DA-9CEC7E5F8E0C}" type="datetime1">
              <a:rPr lang="en-US" smtClean="0"/>
              <a:t>11/25/2019</a:t>
            </a:fld>
            <a:endParaRPr lang="en-US"/>
          </a:p>
        </p:txBody>
      </p:sp>
      <p:sp>
        <p:nvSpPr>
          <p:cNvPr id="5" name="Footer Placeholder 4">
            <a:extLst>
              <a:ext uri="{FF2B5EF4-FFF2-40B4-BE49-F238E27FC236}">
                <a16:creationId xmlns:a16="http://schemas.microsoft.com/office/drawing/2014/main" id="{18B3B906-F272-C24A-BC90-47EA089C7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E1DBB-D125-3840-90ED-BDB1639E1C5B}"/>
              </a:ext>
            </a:extLst>
          </p:cNvPr>
          <p:cNvSpPr>
            <a:spLocks noGrp="1"/>
          </p:cNvSpPr>
          <p:nvPr>
            <p:ph type="sldNum" sz="quarter" idx="12"/>
          </p:nvPr>
        </p:nvSpPr>
        <p:spPr/>
        <p:txBody>
          <a:bodyPr/>
          <a:lstStyle/>
          <a:p>
            <a:fld id="{C4DBD04E-AB01-A44E-9296-3407D4751369}" type="slidenum">
              <a:rPr lang="en-US" smtClean="0"/>
              <a:t>‹#›</a:t>
            </a:fld>
            <a:endParaRPr lang="en-US"/>
          </a:p>
        </p:txBody>
      </p:sp>
    </p:spTree>
    <p:extLst>
      <p:ext uri="{BB962C8B-B14F-4D97-AF65-F5344CB8AC3E}">
        <p14:creationId xmlns:p14="http://schemas.microsoft.com/office/powerpoint/2010/main" val="461540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C8BFEA-0562-7842-B51A-B63E4214A3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1D28CD-1C61-EA4D-B5AB-D66DF99718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55A7B-037C-5643-A08C-D5FC5165F092}"/>
              </a:ext>
            </a:extLst>
          </p:cNvPr>
          <p:cNvSpPr>
            <a:spLocks noGrp="1"/>
          </p:cNvSpPr>
          <p:nvPr>
            <p:ph type="dt" sz="half" idx="10"/>
          </p:nvPr>
        </p:nvSpPr>
        <p:spPr/>
        <p:txBody>
          <a:bodyPr/>
          <a:lstStyle/>
          <a:p>
            <a:fld id="{E81A892E-541C-C647-8BCA-84BC97B283F8}" type="datetime1">
              <a:rPr lang="en-US" smtClean="0"/>
              <a:t>11/25/2019</a:t>
            </a:fld>
            <a:endParaRPr lang="en-US"/>
          </a:p>
        </p:txBody>
      </p:sp>
      <p:sp>
        <p:nvSpPr>
          <p:cNvPr id="5" name="Footer Placeholder 4">
            <a:extLst>
              <a:ext uri="{FF2B5EF4-FFF2-40B4-BE49-F238E27FC236}">
                <a16:creationId xmlns:a16="http://schemas.microsoft.com/office/drawing/2014/main" id="{4AAAF49E-E9E5-A643-8E2A-62F128184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2CFD9-CB53-604E-97ED-F6F61969AA4A}"/>
              </a:ext>
            </a:extLst>
          </p:cNvPr>
          <p:cNvSpPr>
            <a:spLocks noGrp="1"/>
          </p:cNvSpPr>
          <p:nvPr>
            <p:ph type="sldNum" sz="quarter" idx="12"/>
          </p:nvPr>
        </p:nvSpPr>
        <p:spPr/>
        <p:txBody>
          <a:bodyPr/>
          <a:lstStyle/>
          <a:p>
            <a:fld id="{C4DBD04E-AB01-A44E-9296-3407D4751369}" type="slidenum">
              <a:rPr lang="en-US" smtClean="0"/>
              <a:t>‹#›</a:t>
            </a:fld>
            <a:endParaRPr lang="en-US"/>
          </a:p>
        </p:txBody>
      </p:sp>
    </p:spTree>
    <p:extLst>
      <p:ext uri="{BB962C8B-B14F-4D97-AF65-F5344CB8AC3E}">
        <p14:creationId xmlns:p14="http://schemas.microsoft.com/office/powerpoint/2010/main" val="3846353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29"/>
        <p:cNvGrpSpPr/>
        <p:nvPr/>
      </p:nvGrpSpPr>
      <p:grpSpPr>
        <a:xfrm>
          <a:off x="0" y="0"/>
          <a:ext cx="0" cy="0"/>
          <a:chOff x="0" y="0"/>
          <a:chExt cx="0" cy="0"/>
        </a:xfrm>
      </p:grpSpPr>
      <p:sp>
        <p:nvSpPr>
          <p:cNvPr id="30" name="Google Shape;30;p16"/>
          <p:cNvSpPr>
            <a:spLocks noGrp="1"/>
          </p:cNvSpPr>
          <p:nvPr>
            <p:ph type="pic" idx="2"/>
          </p:nvPr>
        </p:nvSpPr>
        <p:spPr>
          <a:xfrm>
            <a:off x="2" y="5490385"/>
            <a:ext cx="12191998" cy="1367615"/>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rgbClr val="D8D8D8"/>
              </a:buClr>
              <a:buSzPts val="4200"/>
              <a:buFont typeface="Arial"/>
              <a:buNone/>
              <a:defRPr sz="210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3201"/>
              <a:buFont typeface="Arial"/>
              <a:buNone/>
              <a:defRPr sz="1600" b="0" i="0" u="none" strike="noStrike" cap="none">
                <a:solidFill>
                  <a:schemeClr val="dk1"/>
                </a:solidFill>
                <a:latin typeface="Lato Light"/>
                <a:ea typeface="Lato Light"/>
                <a:cs typeface="Lato Light"/>
                <a:sym typeface="Lato Light"/>
              </a:defRPr>
            </a:lvl2pPr>
            <a:lvl3pPr marR="0" lvl="2" algn="l" rtl="0">
              <a:lnSpc>
                <a:spcPct val="90000"/>
              </a:lnSpc>
              <a:spcBef>
                <a:spcPts val="500"/>
              </a:spcBef>
              <a:spcAft>
                <a:spcPts val="0"/>
              </a:spcAft>
              <a:buClr>
                <a:schemeClr val="dk1"/>
              </a:buClr>
              <a:buSzPts val="2399"/>
              <a:buFont typeface="Arial"/>
              <a:buNone/>
              <a:defRPr sz="1200" b="0" i="0" u="none" strike="noStrike" cap="none">
                <a:solidFill>
                  <a:schemeClr val="dk1"/>
                </a:solidFill>
                <a:latin typeface="Lato Light"/>
                <a:ea typeface="Lato Light"/>
                <a:cs typeface="Lato Light"/>
                <a:sym typeface="Lato Light"/>
              </a:defRPr>
            </a:lvl3pPr>
            <a:lvl4pPr marR="0" lvl="3" algn="l" rtl="0">
              <a:lnSpc>
                <a:spcPct val="90000"/>
              </a:lnSpc>
              <a:spcBef>
                <a:spcPts val="500"/>
              </a:spcBef>
              <a:spcAft>
                <a:spcPts val="0"/>
              </a:spcAft>
              <a:buClr>
                <a:schemeClr val="dk1"/>
              </a:buClr>
              <a:buSzPts val="2000"/>
              <a:buFont typeface="Arial"/>
              <a:buNone/>
              <a:defRPr sz="1000" b="0" i="0" u="none" strike="noStrike" cap="none">
                <a:solidFill>
                  <a:schemeClr val="dk1"/>
                </a:solidFill>
                <a:latin typeface="Lato Light"/>
                <a:ea typeface="Lato Light"/>
                <a:cs typeface="Lato Light"/>
                <a:sym typeface="Lato Light"/>
              </a:defRPr>
            </a:lvl4pPr>
            <a:lvl5pPr marR="0" lvl="4" algn="l" rtl="0">
              <a:lnSpc>
                <a:spcPct val="90000"/>
              </a:lnSpc>
              <a:spcBef>
                <a:spcPts val="500"/>
              </a:spcBef>
              <a:spcAft>
                <a:spcPts val="0"/>
              </a:spcAft>
              <a:buClr>
                <a:schemeClr val="dk1"/>
              </a:buClr>
              <a:buSzPts val="2000"/>
              <a:buFont typeface="Arial"/>
              <a:buNone/>
              <a:defRPr sz="1000" b="0" i="0" u="none" strike="noStrike" cap="none">
                <a:solidFill>
                  <a:schemeClr val="dk1"/>
                </a:solidFill>
                <a:latin typeface="Lato Light"/>
                <a:ea typeface="Lato Light"/>
                <a:cs typeface="Lato Light"/>
                <a:sym typeface="Lato Light"/>
              </a:defRPr>
            </a:lvl5pPr>
            <a:lvl6pPr marR="0" lvl="5" algn="l" rtl="0">
              <a:lnSpc>
                <a:spcPct val="90000"/>
              </a:lnSpc>
              <a:spcBef>
                <a:spcPts val="500"/>
              </a:spcBef>
              <a:spcAft>
                <a:spcPts val="0"/>
              </a:spcAft>
              <a:buClr>
                <a:schemeClr val="dk1"/>
              </a:buClr>
              <a:buSzPts val="3599"/>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3599"/>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3599"/>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3599"/>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31692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0604-EC05-0B49-8DA2-215F4CBEBE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5B440F-B364-0D4C-A049-71D522ECB5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8B3C7-C421-574D-A6F0-1AE6701DB7FE}"/>
              </a:ext>
            </a:extLst>
          </p:cNvPr>
          <p:cNvSpPr>
            <a:spLocks noGrp="1"/>
          </p:cNvSpPr>
          <p:nvPr>
            <p:ph type="dt" sz="half" idx="10"/>
          </p:nvPr>
        </p:nvSpPr>
        <p:spPr/>
        <p:txBody>
          <a:bodyPr/>
          <a:lstStyle/>
          <a:p>
            <a:fld id="{5B35B9C0-A636-264B-BCC2-F89C302485F1}" type="datetime1">
              <a:rPr lang="en-US" smtClean="0"/>
              <a:t>11/25/2019</a:t>
            </a:fld>
            <a:endParaRPr lang="en-US"/>
          </a:p>
        </p:txBody>
      </p:sp>
      <p:sp>
        <p:nvSpPr>
          <p:cNvPr id="5" name="Footer Placeholder 4">
            <a:extLst>
              <a:ext uri="{FF2B5EF4-FFF2-40B4-BE49-F238E27FC236}">
                <a16:creationId xmlns:a16="http://schemas.microsoft.com/office/drawing/2014/main" id="{E2E8E934-1832-244B-91AB-FD85C2528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9FB74-5922-5342-AAF7-F5345A38606E}"/>
              </a:ext>
            </a:extLst>
          </p:cNvPr>
          <p:cNvSpPr>
            <a:spLocks noGrp="1"/>
          </p:cNvSpPr>
          <p:nvPr>
            <p:ph type="sldNum" sz="quarter" idx="12"/>
          </p:nvPr>
        </p:nvSpPr>
        <p:spPr/>
        <p:txBody>
          <a:bodyPr/>
          <a:lstStyle/>
          <a:p>
            <a:fld id="{C4DBD04E-AB01-A44E-9296-3407D4751369}" type="slidenum">
              <a:rPr lang="en-US" smtClean="0"/>
              <a:t>‹#›</a:t>
            </a:fld>
            <a:endParaRPr lang="en-US"/>
          </a:p>
        </p:txBody>
      </p:sp>
    </p:spTree>
    <p:extLst>
      <p:ext uri="{BB962C8B-B14F-4D97-AF65-F5344CB8AC3E}">
        <p14:creationId xmlns:p14="http://schemas.microsoft.com/office/powerpoint/2010/main" val="2185268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4578-2519-3545-AA88-7E0F47BB5E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BFE8EF-034C-5542-BE2C-924CE0FBA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B62B6C-60E7-0444-84C2-39644DBEB113}"/>
              </a:ext>
            </a:extLst>
          </p:cNvPr>
          <p:cNvSpPr>
            <a:spLocks noGrp="1"/>
          </p:cNvSpPr>
          <p:nvPr>
            <p:ph type="dt" sz="half" idx="10"/>
          </p:nvPr>
        </p:nvSpPr>
        <p:spPr/>
        <p:txBody>
          <a:bodyPr/>
          <a:lstStyle/>
          <a:p>
            <a:fld id="{B226F6DF-36D8-F645-97DB-60B5F71B4029}" type="datetime1">
              <a:rPr lang="en-US" smtClean="0"/>
              <a:t>11/25/2019</a:t>
            </a:fld>
            <a:endParaRPr lang="en-US"/>
          </a:p>
        </p:txBody>
      </p:sp>
      <p:sp>
        <p:nvSpPr>
          <p:cNvPr id="5" name="Footer Placeholder 4">
            <a:extLst>
              <a:ext uri="{FF2B5EF4-FFF2-40B4-BE49-F238E27FC236}">
                <a16:creationId xmlns:a16="http://schemas.microsoft.com/office/drawing/2014/main" id="{6C0FFD37-2619-7842-8D7A-1C0C327F6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BB65E-2B90-8343-8A1B-D07AD1B2E902}"/>
              </a:ext>
            </a:extLst>
          </p:cNvPr>
          <p:cNvSpPr>
            <a:spLocks noGrp="1"/>
          </p:cNvSpPr>
          <p:nvPr>
            <p:ph type="sldNum" sz="quarter" idx="12"/>
          </p:nvPr>
        </p:nvSpPr>
        <p:spPr/>
        <p:txBody>
          <a:bodyPr/>
          <a:lstStyle/>
          <a:p>
            <a:fld id="{C4DBD04E-AB01-A44E-9296-3407D4751369}" type="slidenum">
              <a:rPr lang="en-US" smtClean="0"/>
              <a:t>‹#›</a:t>
            </a:fld>
            <a:endParaRPr lang="en-US"/>
          </a:p>
        </p:txBody>
      </p:sp>
    </p:spTree>
    <p:extLst>
      <p:ext uri="{BB962C8B-B14F-4D97-AF65-F5344CB8AC3E}">
        <p14:creationId xmlns:p14="http://schemas.microsoft.com/office/powerpoint/2010/main" val="31305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0911D-FF86-9A48-A3D0-CE55007A6E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FF367-50FE-8B48-B888-E52D85D0CF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96CAE2-4733-7C48-AD3E-8D345D0EA7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1CB089-CD39-9840-8851-B3A6F32D672C}"/>
              </a:ext>
            </a:extLst>
          </p:cNvPr>
          <p:cNvSpPr>
            <a:spLocks noGrp="1"/>
          </p:cNvSpPr>
          <p:nvPr>
            <p:ph type="dt" sz="half" idx="10"/>
          </p:nvPr>
        </p:nvSpPr>
        <p:spPr/>
        <p:txBody>
          <a:bodyPr/>
          <a:lstStyle/>
          <a:p>
            <a:fld id="{ACAB7FD2-EB60-A441-B639-08B745C2D636}" type="datetime1">
              <a:rPr lang="en-US" smtClean="0"/>
              <a:t>11/25/2019</a:t>
            </a:fld>
            <a:endParaRPr lang="en-US"/>
          </a:p>
        </p:txBody>
      </p:sp>
      <p:sp>
        <p:nvSpPr>
          <p:cNvPr id="6" name="Footer Placeholder 5">
            <a:extLst>
              <a:ext uri="{FF2B5EF4-FFF2-40B4-BE49-F238E27FC236}">
                <a16:creationId xmlns:a16="http://schemas.microsoft.com/office/drawing/2014/main" id="{F7DAEB4F-1DD9-CE4D-B5FE-4C17D981E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15B51B-3B19-3C4A-AD0E-645B30498E86}"/>
              </a:ext>
            </a:extLst>
          </p:cNvPr>
          <p:cNvSpPr>
            <a:spLocks noGrp="1"/>
          </p:cNvSpPr>
          <p:nvPr>
            <p:ph type="sldNum" sz="quarter" idx="12"/>
          </p:nvPr>
        </p:nvSpPr>
        <p:spPr/>
        <p:txBody>
          <a:bodyPr/>
          <a:lstStyle/>
          <a:p>
            <a:fld id="{C4DBD04E-AB01-A44E-9296-3407D4751369}" type="slidenum">
              <a:rPr lang="en-US" smtClean="0"/>
              <a:t>‹#›</a:t>
            </a:fld>
            <a:endParaRPr lang="en-US"/>
          </a:p>
        </p:txBody>
      </p:sp>
    </p:spTree>
    <p:extLst>
      <p:ext uri="{BB962C8B-B14F-4D97-AF65-F5344CB8AC3E}">
        <p14:creationId xmlns:p14="http://schemas.microsoft.com/office/powerpoint/2010/main" val="35905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5D53-9296-3C46-B6E9-89E10844BA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9DBFC9-F890-0947-8703-D222418613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F96D22-1636-604C-91A6-CC069494F3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3178D0-0E63-C442-B126-A5E99D5BD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40CAEF-7B87-EA45-AF3D-1468F15E16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7FD23B-1903-A14A-9044-CA7E52585C8A}"/>
              </a:ext>
            </a:extLst>
          </p:cNvPr>
          <p:cNvSpPr>
            <a:spLocks noGrp="1"/>
          </p:cNvSpPr>
          <p:nvPr>
            <p:ph type="dt" sz="half" idx="10"/>
          </p:nvPr>
        </p:nvSpPr>
        <p:spPr/>
        <p:txBody>
          <a:bodyPr/>
          <a:lstStyle/>
          <a:p>
            <a:fld id="{CC24BE1E-F231-984C-BD7D-5F52E7DB2FEF}" type="datetime1">
              <a:rPr lang="en-US" smtClean="0"/>
              <a:t>11/25/2019</a:t>
            </a:fld>
            <a:endParaRPr lang="en-US"/>
          </a:p>
        </p:txBody>
      </p:sp>
      <p:sp>
        <p:nvSpPr>
          <p:cNvPr id="8" name="Footer Placeholder 7">
            <a:extLst>
              <a:ext uri="{FF2B5EF4-FFF2-40B4-BE49-F238E27FC236}">
                <a16:creationId xmlns:a16="http://schemas.microsoft.com/office/drawing/2014/main" id="{9EE05587-B56B-CF40-8374-4A7270BE38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AD81ED-FF2C-2B49-9000-5266070264F0}"/>
              </a:ext>
            </a:extLst>
          </p:cNvPr>
          <p:cNvSpPr>
            <a:spLocks noGrp="1"/>
          </p:cNvSpPr>
          <p:nvPr>
            <p:ph type="sldNum" sz="quarter" idx="12"/>
          </p:nvPr>
        </p:nvSpPr>
        <p:spPr/>
        <p:txBody>
          <a:bodyPr/>
          <a:lstStyle/>
          <a:p>
            <a:fld id="{C4DBD04E-AB01-A44E-9296-3407D4751369}" type="slidenum">
              <a:rPr lang="en-US" smtClean="0"/>
              <a:t>‹#›</a:t>
            </a:fld>
            <a:endParaRPr lang="en-US"/>
          </a:p>
        </p:txBody>
      </p:sp>
    </p:spTree>
    <p:extLst>
      <p:ext uri="{BB962C8B-B14F-4D97-AF65-F5344CB8AC3E}">
        <p14:creationId xmlns:p14="http://schemas.microsoft.com/office/powerpoint/2010/main" val="3230284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5D85-AEB1-E942-9CC7-2B47AF3134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5A2407-4B84-6743-8E09-6CF212F68B52}"/>
              </a:ext>
            </a:extLst>
          </p:cNvPr>
          <p:cNvSpPr>
            <a:spLocks noGrp="1"/>
          </p:cNvSpPr>
          <p:nvPr>
            <p:ph type="dt" sz="half" idx="10"/>
          </p:nvPr>
        </p:nvSpPr>
        <p:spPr/>
        <p:txBody>
          <a:bodyPr/>
          <a:lstStyle/>
          <a:p>
            <a:fld id="{D09C6CD1-E6C2-FA41-85E0-4DFC826FE274}" type="datetime1">
              <a:rPr lang="en-US" smtClean="0"/>
              <a:t>11/25/2019</a:t>
            </a:fld>
            <a:endParaRPr lang="en-US"/>
          </a:p>
        </p:txBody>
      </p:sp>
      <p:sp>
        <p:nvSpPr>
          <p:cNvPr id="4" name="Footer Placeholder 3">
            <a:extLst>
              <a:ext uri="{FF2B5EF4-FFF2-40B4-BE49-F238E27FC236}">
                <a16:creationId xmlns:a16="http://schemas.microsoft.com/office/drawing/2014/main" id="{D6346DE6-ECC6-BF47-A3DF-F4EEDBE14E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50D60D-4244-9341-87C6-BF53E4E5B6A1}"/>
              </a:ext>
            </a:extLst>
          </p:cNvPr>
          <p:cNvSpPr>
            <a:spLocks noGrp="1"/>
          </p:cNvSpPr>
          <p:nvPr>
            <p:ph type="sldNum" sz="quarter" idx="12"/>
          </p:nvPr>
        </p:nvSpPr>
        <p:spPr/>
        <p:txBody>
          <a:bodyPr/>
          <a:lstStyle/>
          <a:p>
            <a:fld id="{C4DBD04E-AB01-A44E-9296-3407D4751369}" type="slidenum">
              <a:rPr lang="en-US" smtClean="0"/>
              <a:t>‹#›</a:t>
            </a:fld>
            <a:endParaRPr lang="en-US"/>
          </a:p>
        </p:txBody>
      </p:sp>
    </p:spTree>
    <p:extLst>
      <p:ext uri="{BB962C8B-B14F-4D97-AF65-F5344CB8AC3E}">
        <p14:creationId xmlns:p14="http://schemas.microsoft.com/office/powerpoint/2010/main" val="171624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F0944-677B-3E4D-92C9-6EFD3E275F48}"/>
              </a:ext>
            </a:extLst>
          </p:cNvPr>
          <p:cNvSpPr>
            <a:spLocks noGrp="1"/>
          </p:cNvSpPr>
          <p:nvPr>
            <p:ph type="dt" sz="half" idx="10"/>
          </p:nvPr>
        </p:nvSpPr>
        <p:spPr/>
        <p:txBody>
          <a:bodyPr/>
          <a:lstStyle/>
          <a:p>
            <a:fld id="{E8D9FF74-2DAF-4A4B-B373-69BC6E5AD10E}" type="datetime1">
              <a:rPr lang="en-US" smtClean="0"/>
              <a:t>11/25/2019</a:t>
            </a:fld>
            <a:endParaRPr lang="en-US"/>
          </a:p>
        </p:txBody>
      </p:sp>
      <p:sp>
        <p:nvSpPr>
          <p:cNvPr id="3" name="Footer Placeholder 2">
            <a:extLst>
              <a:ext uri="{FF2B5EF4-FFF2-40B4-BE49-F238E27FC236}">
                <a16:creationId xmlns:a16="http://schemas.microsoft.com/office/drawing/2014/main" id="{35BD469B-59B4-6D4A-82FE-4787DA6862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8E2F41-E733-1142-8341-73CDCBC12DF8}"/>
              </a:ext>
            </a:extLst>
          </p:cNvPr>
          <p:cNvSpPr>
            <a:spLocks noGrp="1"/>
          </p:cNvSpPr>
          <p:nvPr>
            <p:ph type="sldNum" sz="quarter" idx="12"/>
          </p:nvPr>
        </p:nvSpPr>
        <p:spPr/>
        <p:txBody>
          <a:bodyPr/>
          <a:lstStyle/>
          <a:p>
            <a:fld id="{C4DBD04E-AB01-A44E-9296-3407D4751369}" type="slidenum">
              <a:rPr lang="en-US" smtClean="0"/>
              <a:t>‹#›</a:t>
            </a:fld>
            <a:endParaRPr lang="en-US"/>
          </a:p>
        </p:txBody>
      </p:sp>
    </p:spTree>
    <p:extLst>
      <p:ext uri="{BB962C8B-B14F-4D97-AF65-F5344CB8AC3E}">
        <p14:creationId xmlns:p14="http://schemas.microsoft.com/office/powerpoint/2010/main" val="1294210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6CA6-7D42-C64E-A111-34D6E1F731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5F8840-4133-A348-8341-CFFFCFC523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6CA46F-5B5C-764B-94F0-FF0140BCD6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716F3-CC24-694F-BE77-66EAD7E4264C}"/>
              </a:ext>
            </a:extLst>
          </p:cNvPr>
          <p:cNvSpPr>
            <a:spLocks noGrp="1"/>
          </p:cNvSpPr>
          <p:nvPr>
            <p:ph type="dt" sz="half" idx="10"/>
          </p:nvPr>
        </p:nvSpPr>
        <p:spPr/>
        <p:txBody>
          <a:bodyPr/>
          <a:lstStyle/>
          <a:p>
            <a:fld id="{AC0F2845-4542-F042-95D4-E6A2A6B65431}" type="datetime1">
              <a:rPr lang="en-US" smtClean="0"/>
              <a:t>11/25/2019</a:t>
            </a:fld>
            <a:endParaRPr lang="en-US"/>
          </a:p>
        </p:txBody>
      </p:sp>
      <p:sp>
        <p:nvSpPr>
          <p:cNvPr id="6" name="Footer Placeholder 5">
            <a:extLst>
              <a:ext uri="{FF2B5EF4-FFF2-40B4-BE49-F238E27FC236}">
                <a16:creationId xmlns:a16="http://schemas.microsoft.com/office/drawing/2014/main" id="{1356CB4E-C18C-5B44-94CB-A3C1DCE63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8F705-6C74-6F4C-9094-3B57C81A0BAB}"/>
              </a:ext>
            </a:extLst>
          </p:cNvPr>
          <p:cNvSpPr>
            <a:spLocks noGrp="1"/>
          </p:cNvSpPr>
          <p:nvPr>
            <p:ph type="sldNum" sz="quarter" idx="12"/>
          </p:nvPr>
        </p:nvSpPr>
        <p:spPr/>
        <p:txBody>
          <a:bodyPr/>
          <a:lstStyle/>
          <a:p>
            <a:fld id="{C4DBD04E-AB01-A44E-9296-3407D4751369}" type="slidenum">
              <a:rPr lang="en-US" smtClean="0"/>
              <a:t>‹#›</a:t>
            </a:fld>
            <a:endParaRPr lang="en-US"/>
          </a:p>
        </p:txBody>
      </p:sp>
    </p:spTree>
    <p:extLst>
      <p:ext uri="{BB962C8B-B14F-4D97-AF65-F5344CB8AC3E}">
        <p14:creationId xmlns:p14="http://schemas.microsoft.com/office/powerpoint/2010/main" val="194487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6806-5DB4-E84F-85DD-B49D24315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D3226F-D9D6-0B42-823C-26534E083D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544379-8096-144F-960A-A36C153D23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6F62EE-CE31-A84F-84C7-BD87AE742002}"/>
              </a:ext>
            </a:extLst>
          </p:cNvPr>
          <p:cNvSpPr>
            <a:spLocks noGrp="1"/>
          </p:cNvSpPr>
          <p:nvPr>
            <p:ph type="dt" sz="half" idx="10"/>
          </p:nvPr>
        </p:nvSpPr>
        <p:spPr/>
        <p:txBody>
          <a:bodyPr/>
          <a:lstStyle/>
          <a:p>
            <a:fld id="{2C4AD18E-2B06-7C42-9EFD-14ED59F308A6}" type="datetime1">
              <a:rPr lang="en-US" smtClean="0"/>
              <a:t>11/25/2019</a:t>
            </a:fld>
            <a:endParaRPr lang="en-US"/>
          </a:p>
        </p:txBody>
      </p:sp>
      <p:sp>
        <p:nvSpPr>
          <p:cNvPr id="6" name="Footer Placeholder 5">
            <a:extLst>
              <a:ext uri="{FF2B5EF4-FFF2-40B4-BE49-F238E27FC236}">
                <a16:creationId xmlns:a16="http://schemas.microsoft.com/office/drawing/2014/main" id="{1D9A5621-4C12-364A-AF33-A9C993246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31D28C-2FDC-894B-AD15-EE76CFB66F41}"/>
              </a:ext>
            </a:extLst>
          </p:cNvPr>
          <p:cNvSpPr>
            <a:spLocks noGrp="1"/>
          </p:cNvSpPr>
          <p:nvPr>
            <p:ph type="sldNum" sz="quarter" idx="12"/>
          </p:nvPr>
        </p:nvSpPr>
        <p:spPr/>
        <p:txBody>
          <a:bodyPr/>
          <a:lstStyle/>
          <a:p>
            <a:fld id="{C4DBD04E-AB01-A44E-9296-3407D4751369}" type="slidenum">
              <a:rPr lang="en-US" smtClean="0"/>
              <a:t>‹#›</a:t>
            </a:fld>
            <a:endParaRPr lang="en-US"/>
          </a:p>
        </p:txBody>
      </p:sp>
    </p:spTree>
    <p:extLst>
      <p:ext uri="{BB962C8B-B14F-4D97-AF65-F5344CB8AC3E}">
        <p14:creationId xmlns:p14="http://schemas.microsoft.com/office/powerpoint/2010/main" val="18307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A2A52-C1D5-9644-8204-60E25273BA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4DE188-C31F-3441-9455-0F3642B087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609A60-685E-1A45-B058-CBF76C675B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9FC39-FAA6-0448-9E9B-74BC6E1A589A}" type="datetime1">
              <a:rPr lang="en-US" smtClean="0"/>
              <a:t>11/25/2019</a:t>
            </a:fld>
            <a:endParaRPr lang="en-US"/>
          </a:p>
        </p:txBody>
      </p:sp>
      <p:sp>
        <p:nvSpPr>
          <p:cNvPr id="5" name="Footer Placeholder 4">
            <a:extLst>
              <a:ext uri="{FF2B5EF4-FFF2-40B4-BE49-F238E27FC236}">
                <a16:creationId xmlns:a16="http://schemas.microsoft.com/office/drawing/2014/main" id="{42DB1868-4D2F-CA4E-9777-1B13CE45E9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F66FAA-F055-704D-84FF-586A6A52B0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DBD04E-AB01-A44E-9296-3407D4751369}" type="slidenum">
              <a:rPr lang="en-US" smtClean="0"/>
              <a:t>‹#›</a:t>
            </a:fld>
            <a:endParaRPr lang="en-US"/>
          </a:p>
        </p:txBody>
      </p:sp>
    </p:spTree>
    <p:extLst>
      <p:ext uri="{BB962C8B-B14F-4D97-AF65-F5344CB8AC3E}">
        <p14:creationId xmlns:p14="http://schemas.microsoft.com/office/powerpoint/2010/main" val="1246366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3.tiff"/><Relationship Id="rId7" Type="http://schemas.openxmlformats.org/officeDocument/2006/relationships/image" Target="../media/image9.tiff"/><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 Id="rId9"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1.png"/><Relationship Id="rId10" Type="http://schemas.microsoft.com/office/2007/relationships/hdphoto" Target="../media/hdphoto3.wdp"/><Relationship Id="rId4" Type="http://schemas.openxmlformats.org/officeDocument/2006/relationships/image" Target="../media/image20.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20A86E-1834-1E4F-A320-42974655F000}"/>
              </a:ext>
            </a:extLst>
          </p:cNvPr>
          <p:cNvSpPr>
            <a:spLocks noGrp="1"/>
          </p:cNvSpPr>
          <p:nvPr>
            <p:ph type="ctrTitle"/>
          </p:nvPr>
        </p:nvSpPr>
        <p:spPr>
          <a:xfrm>
            <a:off x="2103121" y="310343"/>
            <a:ext cx="7985759" cy="868823"/>
          </a:xfrm>
        </p:spPr>
        <p:txBody>
          <a:bodyPr anchor="ctr">
            <a:normAutofit/>
          </a:bodyPr>
          <a:lstStyle/>
          <a:p>
            <a:r>
              <a:rPr lang="en-US" sz="4000" dirty="0"/>
              <a:t>Descriptive Business Analysis</a:t>
            </a:r>
          </a:p>
        </p:txBody>
      </p:sp>
      <p:sp>
        <p:nvSpPr>
          <p:cNvPr id="13" name="Rectangle: Rounded Corners 1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B7AD35D3-05EA-6E47-87D9-4E4E4DCAF93C}"/>
              </a:ext>
            </a:extLst>
          </p:cNvPr>
          <p:cNvSpPr>
            <a:spLocks noGrp="1"/>
          </p:cNvSpPr>
          <p:nvPr>
            <p:ph type="subTitle" idx="1"/>
          </p:nvPr>
        </p:nvSpPr>
        <p:spPr>
          <a:xfrm>
            <a:off x="2615738" y="1263807"/>
            <a:ext cx="6960524" cy="598516"/>
          </a:xfrm>
        </p:spPr>
        <p:txBody>
          <a:bodyPr anchor="ctr">
            <a:normAutofit/>
          </a:bodyPr>
          <a:lstStyle/>
          <a:p>
            <a:r>
              <a:rPr lang="en-US" sz="2800">
                <a:solidFill>
                  <a:schemeClr val="bg1"/>
                </a:solidFill>
              </a:rPr>
              <a:t>Team 4</a:t>
            </a:r>
          </a:p>
        </p:txBody>
      </p:sp>
      <p:pic>
        <p:nvPicPr>
          <p:cNvPr id="4" name="Picture 3">
            <a:extLst>
              <a:ext uri="{FF2B5EF4-FFF2-40B4-BE49-F238E27FC236}">
                <a16:creationId xmlns:a16="http://schemas.microsoft.com/office/drawing/2014/main" id="{A331F9DA-5A0A-7C4D-AB60-1D4C958CD0B8}"/>
              </a:ext>
            </a:extLst>
          </p:cNvPr>
          <p:cNvPicPr>
            <a:picLocks noChangeAspect="1"/>
          </p:cNvPicPr>
          <p:nvPr/>
        </p:nvPicPr>
        <p:blipFill>
          <a:blip r:embed="rId3"/>
          <a:stretch>
            <a:fillRect/>
          </a:stretch>
        </p:blipFill>
        <p:spPr>
          <a:xfrm>
            <a:off x="1434339" y="2482169"/>
            <a:ext cx="9323319" cy="2470679"/>
          </a:xfrm>
          <a:prstGeom prst="rect">
            <a:avLst/>
          </a:prstGeom>
        </p:spPr>
      </p:pic>
      <p:pic>
        <p:nvPicPr>
          <p:cNvPr id="8" name="Google Shape;39;p1">
            <a:extLst>
              <a:ext uri="{FF2B5EF4-FFF2-40B4-BE49-F238E27FC236}">
                <a16:creationId xmlns:a16="http://schemas.microsoft.com/office/drawing/2014/main" id="{A83F495F-9436-A04B-A392-1C36D6DCBD3F}"/>
              </a:ext>
            </a:extLst>
          </p:cNvPr>
          <p:cNvPicPr preferRelativeResize="0"/>
          <p:nvPr/>
        </p:nvPicPr>
        <p:blipFill>
          <a:blip r:embed="rId4">
            <a:alphaModFix/>
          </a:blip>
          <a:stretch>
            <a:fillRect/>
          </a:stretch>
        </p:blipFill>
        <p:spPr>
          <a:xfrm>
            <a:off x="5641812" y="5537811"/>
            <a:ext cx="908374" cy="890873"/>
          </a:xfrm>
          <a:prstGeom prst="rect">
            <a:avLst/>
          </a:prstGeom>
          <a:noFill/>
          <a:ln>
            <a:noFill/>
          </a:ln>
        </p:spPr>
      </p:pic>
      <p:sp>
        <p:nvSpPr>
          <p:cNvPr id="5" name="Slide Number Placeholder 4">
            <a:extLst>
              <a:ext uri="{FF2B5EF4-FFF2-40B4-BE49-F238E27FC236}">
                <a16:creationId xmlns:a16="http://schemas.microsoft.com/office/drawing/2014/main" id="{12979D26-095E-7B40-BE8B-2D3B332236DF}"/>
              </a:ext>
            </a:extLst>
          </p:cNvPr>
          <p:cNvSpPr>
            <a:spLocks noGrp="1"/>
          </p:cNvSpPr>
          <p:nvPr>
            <p:ph type="sldNum" sz="quarter" idx="12"/>
          </p:nvPr>
        </p:nvSpPr>
        <p:spPr/>
        <p:txBody>
          <a:bodyPr/>
          <a:lstStyle/>
          <a:p>
            <a:fld id="{C4DBD04E-AB01-A44E-9296-3407D4751369}" type="slidenum">
              <a:rPr lang="en-US" smtClean="0"/>
              <a:t>1</a:t>
            </a:fld>
            <a:endParaRPr lang="en-US"/>
          </a:p>
        </p:txBody>
      </p:sp>
      <p:sp>
        <p:nvSpPr>
          <p:cNvPr id="14" name="Frame 13">
            <a:extLst>
              <a:ext uri="{FF2B5EF4-FFF2-40B4-BE49-F238E27FC236}">
                <a16:creationId xmlns:a16="http://schemas.microsoft.com/office/drawing/2014/main" id="{1997F78B-F78B-439A-B486-3C5CD2E3C2E0}"/>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3848146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D47FD81-FCBA-4AEE-A38A-948973A26A03}"/>
              </a:ext>
            </a:extLst>
          </p:cNvPr>
          <p:cNvGraphicFramePr>
            <a:graphicFrameLocks noGrp="1"/>
          </p:cNvGraphicFramePr>
          <p:nvPr>
            <p:extLst>
              <p:ext uri="{D42A27DB-BD31-4B8C-83A1-F6EECF244321}">
                <p14:modId xmlns:p14="http://schemas.microsoft.com/office/powerpoint/2010/main" val="2752229742"/>
              </p:ext>
            </p:extLst>
          </p:nvPr>
        </p:nvGraphicFramePr>
        <p:xfrm>
          <a:off x="7352216" y="4628687"/>
          <a:ext cx="4161672" cy="872492"/>
        </p:xfrm>
        <a:graphic>
          <a:graphicData uri="http://schemas.openxmlformats.org/drawingml/2006/table">
            <a:tbl>
              <a:tblPr firstRow="1" bandRow="1">
                <a:tableStyleId>{5C22544A-7EE6-4342-B048-85BDC9FD1C3A}</a:tableStyleId>
              </a:tblPr>
              <a:tblGrid>
                <a:gridCol w="1332897">
                  <a:extLst>
                    <a:ext uri="{9D8B030D-6E8A-4147-A177-3AD203B41FA5}">
                      <a16:colId xmlns:a16="http://schemas.microsoft.com/office/drawing/2014/main" val="2974414397"/>
                    </a:ext>
                  </a:extLst>
                </a:gridCol>
                <a:gridCol w="2828775">
                  <a:extLst>
                    <a:ext uri="{9D8B030D-6E8A-4147-A177-3AD203B41FA5}">
                      <a16:colId xmlns:a16="http://schemas.microsoft.com/office/drawing/2014/main" val="3051026958"/>
                    </a:ext>
                  </a:extLst>
                </a:gridCol>
              </a:tblGrid>
              <a:tr h="218123">
                <a:tc>
                  <a:txBody>
                    <a:bodyPr/>
                    <a:lstStyle/>
                    <a:p>
                      <a:pPr algn="ctr" fontAlgn="b"/>
                      <a:r>
                        <a:rPr lang="en-US" sz="1400" u="none" strike="noStrike">
                          <a:effectLst/>
                        </a:rPr>
                        <a:t>ABC Category</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400" u="none" strike="noStrike">
                          <a:effectLst/>
                        </a:rPr>
                        <a:t>Sale Amount</a:t>
                      </a:r>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87231460"/>
                  </a:ext>
                </a:extLst>
              </a:tr>
              <a:tr h="218123">
                <a:tc>
                  <a:txBody>
                    <a:bodyPr/>
                    <a:lstStyle/>
                    <a:p>
                      <a:pPr algn="ctr" fontAlgn="b"/>
                      <a:r>
                        <a:rPr lang="en-US" sz="1400" b="0" i="0" u="none" strike="noStrike" cap="none">
                          <a:solidFill>
                            <a:schemeClr val="dk1"/>
                          </a:solidFill>
                          <a:effectLst/>
                          <a:latin typeface="+mn-lt"/>
                          <a:ea typeface="+mn-ea"/>
                          <a:cs typeface="+mn-cs"/>
                          <a:sym typeface="Arial"/>
                        </a:rPr>
                        <a:t>A</a:t>
                      </a:r>
                    </a:p>
                  </a:txBody>
                  <a:tcPr marL="4763" marR="4763" marT="4763" marB="0" anchor="b"/>
                </a:tc>
                <a:tc>
                  <a:txBody>
                    <a:bodyPr/>
                    <a:lstStyle/>
                    <a:p>
                      <a:pPr algn="ctr" fontAlgn="b"/>
                      <a:r>
                        <a:rPr lang="en-US" sz="1400" u="none" strike="noStrike">
                          <a:effectLst/>
                        </a:rPr>
                        <a:t>104.2M</a:t>
                      </a:r>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129410207"/>
                  </a:ext>
                </a:extLst>
              </a:tr>
              <a:tr h="218123">
                <a:tc>
                  <a:txBody>
                    <a:bodyPr/>
                    <a:lstStyle/>
                    <a:p>
                      <a:pPr algn="ctr" fontAlgn="b"/>
                      <a:r>
                        <a:rPr lang="en-US" sz="1400" u="none" strike="noStrike">
                          <a:effectLst/>
                        </a:rPr>
                        <a:t>B</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400" u="none" strike="noStrike">
                          <a:effectLst/>
                        </a:rPr>
                        <a:t>44.8M</a:t>
                      </a:r>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816343357"/>
                  </a:ext>
                </a:extLst>
              </a:tr>
              <a:tr h="218123">
                <a:tc>
                  <a:txBody>
                    <a:bodyPr/>
                    <a:lstStyle/>
                    <a:p>
                      <a:pPr algn="ctr"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400" u="none" strike="noStrike">
                          <a:effectLst/>
                        </a:rPr>
                        <a:t>27.1M</a:t>
                      </a:r>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77944448"/>
                  </a:ext>
                </a:extLst>
              </a:tr>
            </a:tbl>
          </a:graphicData>
        </a:graphic>
      </p:graphicFrame>
      <p:graphicFrame>
        <p:nvGraphicFramePr>
          <p:cNvPr id="13" name="Table 2">
            <a:extLst>
              <a:ext uri="{FF2B5EF4-FFF2-40B4-BE49-F238E27FC236}">
                <a16:creationId xmlns:a16="http://schemas.microsoft.com/office/drawing/2014/main" id="{8F28351D-0272-43AB-815D-268C42C9C4D5}"/>
              </a:ext>
            </a:extLst>
          </p:cNvPr>
          <p:cNvGraphicFramePr>
            <a:graphicFrameLocks noGrp="1"/>
          </p:cNvGraphicFramePr>
          <p:nvPr>
            <p:extLst>
              <p:ext uri="{D42A27DB-BD31-4B8C-83A1-F6EECF244321}">
                <p14:modId xmlns:p14="http://schemas.microsoft.com/office/powerpoint/2010/main" val="2103747925"/>
              </p:ext>
            </p:extLst>
          </p:nvPr>
        </p:nvGraphicFramePr>
        <p:xfrm>
          <a:off x="7352216" y="3222481"/>
          <a:ext cx="4161672" cy="872492"/>
        </p:xfrm>
        <a:graphic>
          <a:graphicData uri="http://schemas.openxmlformats.org/drawingml/2006/table">
            <a:tbl>
              <a:tblPr firstRow="1" bandRow="1">
                <a:tableStyleId>{5C22544A-7EE6-4342-B048-85BDC9FD1C3A}</a:tableStyleId>
              </a:tblPr>
              <a:tblGrid>
                <a:gridCol w="1302686">
                  <a:extLst>
                    <a:ext uri="{9D8B030D-6E8A-4147-A177-3AD203B41FA5}">
                      <a16:colId xmlns:a16="http://schemas.microsoft.com/office/drawing/2014/main" val="2974414397"/>
                    </a:ext>
                  </a:extLst>
                </a:gridCol>
                <a:gridCol w="2858986">
                  <a:extLst>
                    <a:ext uri="{9D8B030D-6E8A-4147-A177-3AD203B41FA5}">
                      <a16:colId xmlns:a16="http://schemas.microsoft.com/office/drawing/2014/main" val="3051026958"/>
                    </a:ext>
                  </a:extLst>
                </a:gridCol>
              </a:tblGrid>
              <a:tr h="218123">
                <a:tc>
                  <a:txBody>
                    <a:bodyPr/>
                    <a:lstStyle/>
                    <a:p>
                      <a:pPr algn="ctr" fontAlgn="b"/>
                      <a:r>
                        <a:rPr lang="en-US" sz="1400" b="1" i="0" u="none" strike="noStrike" cap="none">
                          <a:solidFill>
                            <a:schemeClr val="lt1"/>
                          </a:solidFill>
                          <a:effectLst/>
                          <a:latin typeface="+mn-lt"/>
                          <a:ea typeface="+mn-ea"/>
                          <a:cs typeface="+mn-cs"/>
                          <a:sym typeface="Arial"/>
                        </a:rPr>
                        <a:t>ABC Category</a:t>
                      </a:r>
                    </a:p>
                  </a:txBody>
                  <a:tcPr marL="4763" marR="4763" marT="4763" marB="0" anchor="b"/>
                </a:tc>
                <a:tc>
                  <a:txBody>
                    <a:bodyPr/>
                    <a:lstStyle/>
                    <a:p>
                      <a:pPr algn="ctr" fontAlgn="b"/>
                      <a:r>
                        <a:rPr lang="en-US" sz="1400" b="1" i="0" u="none" strike="noStrike" cap="none">
                          <a:solidFill>
                            <a:schemeClr val="lt1"/>
                          </a:solidFill>
                          <a:effectLst/>
                          <a:latin typeface="+mn-lt"/>
                          <a:ea typeface="+mn-ea"/>
                          <a:cs typeface="+mn-cs"/>
                          <a:sym typeface="Arial"/>
                        </a:rPr>
                        <a:t>Quantity Sold</a:t>
                      </a:r>
                    </a:p>
                  </a:txBody>
                  <a:tcPr marL="4763" marR="4763" marT="4763" marB="0" anchor="b"/>
                </a:tc>
                <a:extLst>
                  <a:ext uri="{0D108BD9-81ED-4DB2-BD59-A6C34878D82A}">
                    <a16:rowId xmlns:a16="http://schemas.microsoft.com/office/drawing/2014/main" val="187231460"/>
                  </a:ext>
                </a:extLst>
              </a:tr>
              <a:tr h="218123">
                <a:tc>
                  <a:txBody>
                    <a:bodyPr/>
                    <a:lstStyle/>
                    <a:p>
                      <a:pPr algn="ctr" fontAlgn="b"/>
                      <a:r>
                        <a:rPr lang="en-US" sz="1400" b="0" i="0" u="none" strike="noStrike" cap="none">
                          <a:solidFill>
                            <a:schemeClr val="dk1"/>
                          </a:solidFill>
                          <a:effectLst/>
                          <a:latin typeface="+mn-lt"/>
                          <a:ea typeface="+mn-ea"/>
                          <a:cs typeface="+mn-cs"/>
                          <a:sym typeface="Arial"/>
                        </a:rPr>
                        <a:t>A</a:t>
                      </a:r>
                    </a:p>
                  </a:txBody>
                  <a:tcPr marL="4763" marR="4763" marT="4763" marB="0" anchor="b"/>
                </a:tc>
                <a:tc>
                  <a:txBody>
                    <a:bodyPr/>
                    <a:lstStyle/>
                    <a:p>
                      <a:pPr algn="ctr" fontAlgn="b"/>
                      <a:r>
                        <a:rPr lang="en-US" sz="1400" b="0" i="0" u="none" strike="noStrike" cap="none">
                          <a:solidFill>
                            <a:schemeClr val="dk1"/>
                          </a:solidFill>
                          <a:effectLst/>
                          <a:latin typeface="+mn-lt"/>
                          <a:ea typeface="+mn-ea"/>
                          <a:cs typeface="+mn-cs"/>
                          <a:sym typeface="Arial"/>
                        </a:rPr>
                        <a:t>868K</a:t>
                      </a:r>
                    </a:p>
                  </a:txBody>
                  <a:tcPr marL="4763" marR="4763" marT="4763" marB="0" anchor="b"/>
                </a:tc>
                <a:extLst>
                  <a:ext uri="{0D108BD9-81ED-4DB2-BD59-A6C34878D82A}">
                    <a16:rowId xmlns:a16="http://schemas.microsoft.com/office/drawing/2014/main" val="3129410207"/>
                  </a:ext>
                </a:extLst>
              </a:tr>
              <a:tr h="209888">
                <a:tc>
                  <a:txBody>
                    <a:bodyPr/>
                    <a:lstStyle/>
                    <a:p>
                      <a:pPr algn="ctr" fontAlgn="b"/>
                      <a:r>
                        <a:rPr lang="en-US" sz="1400" b="0" i="0" u="none" strike="noStrike" cap="none">
                          <a:solidFill>
                            <a:schemeClr val="dk1"/>
                          </a:solidFill>
                          <a:effectLst/>
                          <a:latin typeface="+mn-lt"/>
                          <a:ea typeface="+mn-ea"/>
                          <a:cs typeface="+mn-cs"/>
                          <a:sym typeface="Arial"/>
                        </a:rPr>
                        <a:t>B</a:t>
                      </a:r>
                    </a:p>
                  </a:txBody>
                  <a:tcPr marL="4763" marR="4763" marT="4763" marB="0" anchor="b"/>
                </a:tc>
                <a:tc>
                  <a:txBody>
                    <a:bodyPr/>
                    <a:lstStyle/>
                    <a:p>
                      <a:pPr algn="ctr" fontAlgn="b"/>
                      <a:r>
                        <a:rPr lang="en-US" sz="1400" b="0" i="0" u="none" strike="noStrike" cap="none">
                          <a:solidFill>
                            <a:schemeClr val="dk1"/>
                          </a:solidFill>
                          <a:effectLst/>
                          <a:latin typeface="+mn-lt"/>
                          <a:ea typeface="+mn-ea"/>
                          <a:cs typeface="+mn-cs"/>
                          <a:sym typeface="Arial"/>
                        </a:rPr>
                        <a:t>322k</a:t>
                      </a:r>
                    </a:p>
                  </a:txBody>
                  <a:tcPr marL="4763" marR="4763" marT="4763" marB="0" anchor="b"/>
                </a:tc>
                <a:extLst>
                  <a:ext uri="{0D108BD9-81ED-4DB2-BD59-A6C34878D82A}">
                    <a16:rowId xmlns:a16="http://schemas.microsoft.com/office/drawing/2014/main" val="816343357"/>
                  </a:ext>
                </a:extLst>
              </a:tr>
              <a:tr h="218123">
                <a:tc>
                  <a:txBody>
                    <a:bodyPr/>
                    <a:lstStyle/>
                    <a:p>
                      <a:pPr algn="ctr" fontAlgn="b"/>
                      <a:r>
                        <a:rPr lang="en-US" sz="1400" b="0" i="0" u="none" strike="noStrike" cap="none">
                          <a:solidFill>
                            <a:schemeClr val="dk1"/>
                          </a:solidFill>
                          <a:effectLst/>
                          <a:latin typeface="+mn-lt"/>
                          <a:ea typeface="+mn-ea"/>
                          <a:cs typeface="+mn-cs"/>
                          <a:sym typeface="Arial"/>
                        </a:rPr>
                        <a:t>C</a:t>
                      </a:r>
                    </a:p>
                  </a:txBody>
                  <a:tcPr marL="4763" marR="4763" marT="4763" marB="0" anchor="b"/>
                </a:tc>
                <a:tc>
                  <a:txBody>
                    <a:bodyPr/>
                    <a:lstStyle/>
                    <a:p>
                      <a:pPr algn="ctr" fontAlgn="b"/>
                      <a:r>
                        <a:rPr lang="en-US" sz="1400" b="0" i="0" u="none" strike="noStrike" cap="none">
                          <a:solidFill>
                            <a:schemeClr val="dk1"/>
                          </a:solidFill>
                          <a:effectLst/>
                          <a:latin typeface="+mn-lt"/>
                          <a:ea typeface="+mn-ea"/>
                          <a:cs typeface="+mn-cs"/>
                          <a:sym typeface="Arial"/>
                        </a:rPr>
                        <a:t>71.6k</a:t>
                      </a:r>
                    </a:p>
                  </a:txBody>
                  <a:tcPr marL="4763" marR="4763" marT="4763" marB="0" anchor="b"/>
                </a:tc>
                <a:extLst>
                  <a:ext uri="{0D108BD9-81ED-4DB2-BD59-A6C34878D82A}">
                    <a16:rowId xmlns:a16="http://schemas.microsoft.com/office/drawing/2014/main" val="477944448"/>
                  </a:ext>
                </a:extLst>
              </a:tr>
            </a:tbl>
          </a:graphicData>
        </a:graphic>
      </p:graphicFrame>
      <p:graphicFrame>
        <p:nvGraphicFramePr>
          <p:cNvPr id="14" name="Table 2">
            <a:extLst>
              <a:ext uri="{FF2B5EF4-FFF2-40B4-BE49-F238E27FC236}">
                <a16:creationId xmlns:a16="http://schemas.microsoft.com/office/drawing/2014/main" id="{129B88D5-6DCE-48FD-9161-40F44D54170B}"/>
              </a:ext>
            </a:extLst>
          </p:cNvPr>
          <p:cNvGraphicFramePr>
            <a:graphicFrameLocks noGrp="1"/>
          </p:cNvGraphicFramePr>
          <p:nvPr/>
        </p:nvGraphicFramePr>
        <p:xfrm>
          <a:off x="7352216" y="1816275"/>
          <a:ext cx="4161672" cy="872492"/>
        </p:xfrm>
        <a:graphic>
          <a:graphicData uri="http://schemas.openxmlformats.org/drawingml/2006/table">
            <a:tbl>
              <a:tblPr firstRow="1" bandRow="1">
                <a:tableStyleId>{5C22544A-7EE6-4342-B048-85BDC9FD1C3A}</a:tableStyleId>
              </a:tblPr>
              <a:tblGrid>
                <a:gridCol w="1332897">
                  <a:extLst>
                    <a:ext uri="{9D8B030D-6E8A-4147-A177-3AD203B41FA5}">
                      <a16:colId xmlns:a16="http://schemas.microsoft.com/office/drawing/2014/main" val="2974414397"/>
                    </a:ext>
                  </a:extLst>
                </a:gridCol>
                <a:gridCol w="2828775">
                  <a:extLst>
                    <a:ext uri="{9D8B030D-6E8A-4147-A177-3AD203B41FA5}">
                      <a16:colId xmlns:a16="http://schemas.microsoft.com/office/drawing/2014/main" val="3051026958"/>
                    </a:ext>
                  </a:extLst>
                </a:gridCol>
              </a:tblGrid>
              <a:tr h="218123">
                <a:tc>
                  <a:txBody>
                    <a:bodyPr/>
                    <a:lstStyle/>
                    <a:p>
                      <a:pPr marR="0" algn="ctr" rtl="0" fontAlgn="b">
                        <a:lnSpc>
                          <a:spcPct val="100000"/>
                        </a:lnSpc>
                        <a:spcBef>
                          <a:spcPts val="0"/>
                        </a:spcBef>
                        <a:spcAft>
                          <a:spcPts val="0"/>
                        </a:spcAft>
                        <a:buClr>
                          <a:srgbClr val="000000"/>
                        </a:buClr>
                        <a:buFont typeface="Arial"/>
                      </a:pPr>
                      <a:r>
                        <a:rPr lang="en-US" sz="1400" b="1" i="0" u="none" strike="noStrike" cap="none">
                          <a:solidFill>
                            <a:schemeClr val="lt1"/>
                          </a:solidFill>
                          <a:effectLst/>
                          <a:latin typeface="+mn-lt"/>
                          <a:ea typeface="+mn-ea"/>
                          <a:cs typeface="+mn-cs"/>
                          <a:sym typeface="Arial"/>
                        </a:rPr>
                        <a:t>ABC Category</a:t>
                      </a:r>
                    </a:p>
                  </a:txBody>
                  <a:tcPr marL="4763" marR="4763" marT="4763" marB="0" anchor="b"/>
                </a:tc>
                <a:tc>
                  <a:txBody>
                    <a:bodyPr/>
                    <a:lstStyle/>
                    <a:p>
                      <a:pPr marR="0" algn="ctr" rtl="0" fontAlgn="b">
                        <a:lnSpc>
                          <a:spcPct val="100000"/>
                        </a:lnSpc>
                        <a:spcBef>
                          <a:spcPts val="0"/>
                        </a:spcBef>
                        <a:spcAft>
                          <a:spcPts val="0"/>
                        </a:spcAft>
                        <a:buClr>
                          <a:srgbClr val="000000"/>
                        </a:buClr>
                        <a:buFont typeface="Arial"/>
                      </a:pPr>
                      <a:r>
                        <a:rPr lang="en-US" sz="1400" b="1" i="0" u="none" strike="noStrike" cap="none">
                          <a:solidFill>
                            <a:schemeClr val="lt1"/>
                          </a:solidFill>
                          <a:effectLst/>
                          <a:latin typeface="+mn-lt"/>
                          <a:ea typeface="+mn-ea"/>
                          <a:cs typeface="+mn-cs"/>
                          <a:sym typeface="Arial"/>
                        </a:rPr>
                        <a:t>Quantity</a:t>
                      </a:r>
                    </a:p>
                  </a:txBody>
                  <a:tcPr marL="4763" marR="4763" marT="4763" marB="0" anchor="b"/>
                </a:tc>
                <a:extLst>
                  <a:ext uri="{0D108BD9-81ED-4DB2-BD59-A6C34878D82A}">
                    <a16:rowId xmlns:a16="http://schemas.microsoft.com/office/drawing/2014/main" val="187231460"/>
                  </a:ext>
                </a:extLst>
              </a:tr>
              <a:tr h="218123">
                <a:tc>
                  <a:txBody>
                    <a:bodyPr/>
                    <a:lstStyle/>
                    <a:p>
                      <a:pPr algn="ctr" fontAlgn="b"/>
                      <a:r>
                        <a:rPr lang="en-US" sz="1400" b="0" i="0" u="none" strike="noStrike" cap="none">
                          <a:solidFill>
                            <a:schemeClr val="dk1"/>
                          </a:solidFill>
                          <a:effectLst/>
                          <a:latin typeface="+mn-lt"/>
                          <a:ea typeface="+mn-ea"/>
                          <a:cs typeface="+mn-cs"/>
                          <a:sym typeface="Arial"/>
                        </a:rPr>
                        <a:t>A</a:t>
                      </a:r>
                    </a:p>
                  </a:txBody>
                  <a:tcPr marL="4763" marR="4763" marT="4763" marB="0" anchor="b"/>
                </a:tc>
                <a:tc>
                  <a:txBody>
                    <a:bodyPr/>
                    <a:lstStyle/>
                    <a:p>
                      <a:pPr algn="ctr" fontAlgn="b"/>
                      <a:r>
                        <a:rPr lang="en-US" sz="1400" b="0" i="0" u="none" strike="noStrike" cap="none">
                          <a:solidFill>
                            <a:schemeClr val="dk1"/>
                          </a:solidFill>
                          <a:effectLst/>
                          <a:latin typeface="+mn-lt"/>
                          <a:ea typeface="+mn-ea"/>
                          <a:cs typeface="+mn-cs"/>
                          <a:sym typeface="Arial"/>
                        </a:rPr>
                        <a:t>1473</a:t>
                      </a:r>
                    </a:p>
                  </a:txBody>
                  <a:tcPr marL="4763" marR="4763" marT="4763" marB="0" anchor="b"/>
                </a:tc>
                <a:extLst>
                  <a:ext uri="{0D108BD9-81ED-4DB2-BD59-A6C34878D82A}">
                    <a16:rowId xmlns:a16="http://schemas.microsoft.com/office/drawing/2014/main" val="3129410207"/>
                  </a:ext>
                </a:extLst>
              </a:tr>
              <a:tr h="218123">
                <a:tc>
                  <a:txBody>
                    <a:bodyPr/>
                    <a:lstStyle/>
                    <a:p>
                      <a:pPr algn="ctr" fontAlgn="b"/>
                      <a:r>
                        <a:rPr lang="en-US" sz="1400" b="0" i="0" u="none" strike="noStrike" cap="none">
                          <a:solidFill>
                            <a:schemeClr val="dk1"/>
                          </a:solidFill>
                          <a:effectLst/>
                          <a:latin typeface="+mn-lt"/>
                          <a:ea typeface="+mn-ea"/>
                          <a:cs typeface="+mn-cs"/>
                          <a:sym typeface="Arial"/>
                        </a:rPr>
                        <a:t>B</a:t>
                      </a:r>
                    </a:p>
                  </a:txBody>
                  <a:tcPr marL="4763" marR="4763" marT="4763" marB="0" anchor="b"/>
                </a:tc>
                <a:tc>
                  <a:txBody>
                    <a:bodyPr/>
                    <a:lstStyle/>
                    <a:p>
                      <a:pPr algn="ctr" fontAlgn="b"/>
                      <a:r>
                        <a:rPr lang="en-US" sz="1400" b="0" i="0" u="none" strike="noStrike" cap="none">
                          <a:solidFill>
                            <a:schemeClr val="dk1"/>
                          </a:solidFill>
                          <a:effectLst/>
                          <a:latin typeface="+mn-lt"/>
                          <a:ea typeface="+mn-ea"/>
                          <a:cs typeface="+mn-cs"/>
                          <a:sym typeface="Arial"/>
                        </a:rPr>
                        <a:t>1773</a:t>
                      </a:r>
                    </a:p>
                  </a:txBody>
                  <a:tcPr marL="4763" marR="4763" marT="4763" marB="0" anchor="b"/>
                </a:tc>
                <a:extLst>
                  <a:ext uri="{0D108BD9-81ED-4DB2-BD59-A6C34878D82A}">
                    <a16:rowId xmlns:a16="http://schemas.microsoft.com/office/drawing/2014/main" val="816343357"/>
                  </a:ext>
                </a:extLst>
              </a:tr>
              <a:tr h="218123">
                <a:tc>
                  <a:txBody>
                    <a:bodyPr/>
                    <a:lstStyle/>
                    <a:p>
                      <a:pPr algn="ctr" fontAlgn="b"/>
                      <a:r>
                        <a:rPr lang="en-US" sz="1400" b="0" i="0" u="none" strike="noStrike" cap="none">
                          <a:solidFill>
                            <a:schemeClr val="dk1"/>
                          </a:solidFill>
                          <a:effectLst/>
                          <a:latin typeface="+mn-lt"/>
                          <a:ea typeface="+mn-ea"/>
                          <a:cs typeface="+mn-cs"/>
                          <a:sym typeface="Arial"/>
                        </a:rPr>
                        <a:t>C</a:t>
                      </a:r>
                    </a:p>
                  </a:txBody>
                  <a:tcPr marL="4763" marR="4763" marT="4763" marB="0" anchor="b"/>
                </a:tc>
                <a:tc>
                  <a:txBody>
                    <a:bodyPr/>
                    <a:lstStyle/>
                    <a:p>
                      <a:pPr algn="ctr" fontAlgn="b"/>
                      <a:r>
                        <a:rPr lang="en-US" sz="1400" b="0" i="0" u="none" strike="noStrike" cap="none">
                          <a:solidFill>
                            <a:schemeClr val="dk1"/>
                          </a:solidFill>
                          <a:effectLst/>
                          <a:latin typeface="+mn-lt"/>
                          <a:ea typeface="+mn-ea"/>
                          <a:cs typeface="+mn-cs"/>
                          <a:sym typeface="Arial"/>
                        </a:rPr>
                        <a:t>23447</a:t>
                      </a:r>
                    </a:p>
                  </a:txBody>
                  <a:tcPr marL="4763" marR="4763" marT="4763" marB="0" anchor="b"/>
                </a:tc>
                <a:extLst>
                  <a:ext uri="{0D108BD9-81ED-4DB2-BD59-A6C34878D82A}">
                    <a16:rowId xmlns:a16="http://schemas.microsoft.com/office/drawing/2014/main" val="477944448"/>
                  </a:ext>
                </a:extLst>
              </a:tr>
            </a:tbl>
          </a:graphicData>
        </a:graphic>
      </p:graphicFrame>
      <p:graphicFrame>
        <p:nvGraphicFramePr>
          <p:cNvPr id="8" name="Chart 7">
            <a:extLst>
              <a:ext uri="{FF2B5EF4-FFF2-40B4-BE49-F238E27FC236}">
                <a16:creationId xmlns:a16="http://schemas.microsoft.com/office/drawing/2014/main" id="{C524E1B3-A03B-4CEE-B7DD-29980B6EF367}"/>
              </a:ext>
            </a:extLst>
          </p:cNvPr>
          <p:cNvGraphicFramePr>
            <a:graphicFrameLocks/>
          </p:cNvGraphicFramePr>
          <p:nvPr>
            <p:extLst>
              <p:ext uri="{D42A27DB-BD31-4B8C-83A1-F6EECF244321}">
                <p14:modId xmlns:p14="http://schemas.microsoft.com/office/powerpoint/2010/main" val="2899783461"/>
              </p:ext>
            </p:extLst>
          </p:nvPr>
        </p:nvGraphicFramePr>
        <p:xfrm>
          <a:off x="201068" y="1111600"/>
          <a:ext cx="6993074" cy="474576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94DBED0-C9E4-462C-A7D6-DF82B3ACD94F}"/>
              </a:ext>
            </a:extLst>
          </p:cNvPr>
          <p:cNvSpPr txBox="1"/>
          <p:nvPr/>
        </p:nvSpPr>
        <p:spPr>
          <a:xfrm>
            <a:off x="814170" y="5862566"/>
            <a:ext cx="5502223" cy="338554"/>
          </a:xfrm>
          <a:prstGeom prst="rect">
            <a:avLst/>
          </a:prstGeom>
          <a:noFill/>
        </p:spPr>
        <p:txBody>
          <a:bodyPr wrap="square" rtlCol="0">
            <a:spAutoFit/>
          </a:bodyPr>
          <a:lstStyle/>
          <a:p>
            <a:pPr algn="ctr"/>
            <a:r>
              <a:rPr lang="en-US" sz="1600" b="1">
                <a:latin typeface="Times New Roman" panose="02020603050405020304" pitchFamily="18" charset="0"/>
                <a:cs typeface="Times New Roman" panose="02020603050405020304" pitchFamily="18" charset="0"/>
              </a:rPr>
              <a:t>Total Products = 20408  || Total </a:t>
            </a:r>
            <a:r>
              <a:rPr lang="en-US" sz="1600" b="1">
                <a:latin typeface="+mj-lt"/>
                <a:cs typeface="Times New Roman" panose="02020603050405020304" pitchFamily="18" charset="0"/>
              </a:rPr>
              <a:t>Components</a:t>
            </a:r>
            <a:r>
              <a:rPr lang="en-US" sz="1600" b="1">
                <a:latin typeface="Times New Roman" panose="02020603050405020304" pitchFamily="18" charset="0"/>
                <a:cs typeface="Times New Roman" panose="02020603050405020304" pitchFamily="18" charset="0"/>
              </a:rPr>
              <a:t> = 6285</a:t>
            </a:r>
          </a:p>
        </p:txBody>
      </p:sp>
      <p:sp>
        <p:nvSpPr>
          <p:cNvPr id="10" name="Google Shape;45;p2">
            <a:extLst>
              <a:ext uri="{FF2B5EF4-FFF2-40B4-BE49-F238E27FC236}">
                <a16:creationId xmlns:a16="http://schemas.microsoft.com/office/drawing/2014/main" id="{32E57EBB-912F-C846-8E80-548C4D04F9C5}"/>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1FBD85D-30CD-4D44-BD30-9578A9634878}"/>
              </a:ext>
            </a:extLst>
          </p:cNvPr>
          <p:cNvSpPr txBox="1"/>
          <p:nvPr/>
        </p:nvSpPr>
        <p:spPr>
          <a:xfrm>
            <a:off x="122582" y="152075"/>
            <a:ext cx="11946835" cy="769441"/>
          </a:xfrm>
          <a:prstGeom prst="rect">
            <a:avLst/>
          </a:prstGeom>
          <a:noFill/>
        </p:spPr>
        <p:txBody>
          <a:bodyPr wrap="square" rtlCol="0">
            <a:spAutoFit/>
          </a:bodyPr>
          <a:lstStyle/>
          <a:p>
            <a:pPr algn="ctr"/>
            <a:r>
              <a:rPr lang="en-US" sz="4400">
                <a:latin typeface="+mj-lt"/>
              </a:rPr>
              <a:t>ABC Category</a:t>
            </a:r>
          </a:p>
        </p:txBody>
      </p:sp>
      <p:sp>
        <p:nvSpPr>
          <p:cNvPr id="12" name="Round Same Side Corner Rectangle 3">
            <a:extLst>
              <a:ext uri="{FF2B5EF4-FFF2-40B4-BE49-F238E27FC236}">
                <a16:creationId xmlns:a16="http://schemas.microsoft.com/office/drawing/2014/main" id="{6D8C6B43-0D18-F94D-8653-67E0EB4EC8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6" name="Round Same Side Corner Rectangle 3">
            <a:extLst>
              <a:ext uri="{FF2B5EF4-FFF2-40B4-BE49-F238E27FC236}">
                <a16:creationId xmlns:a16="http://schemas.microsoft.com/office/drawing/2014/main" id="{8862F736-B02B-9B4E-BD43-9821B1D773F2}"/>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8" name="Round Same Side Corner Rectangle 3">
            <a:extLst>
              <a:ext uri="{FF2B5EF4-FFF2-40B4-BE49-F238E27FC236}">
                <a16:creationId xmlns:a16="http://schemas.microsoft.com/office/drawing/2014/main" id="{2444A16B-1FA6-6540-A18C-2E667FF8C64D}"/>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9" name="Round Same Side Corner Rectangle 3">
            <a:extLst>
              <a:ext uri="{FF2B5EF4-FFF2-40B4-BE49-F238E27FC236}">
                <a16:creationId xmlns:a16="http://schemas.microsoft.com/office/drawing/2014/main" id="{5CE53081-7DE0-1542-99BF-92BE2E83E748}"/>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20" name="Round Same Side Corner Rectangle 3">
            <a:extLst>
              <a:ext uri="{FF2B5EF4-FFF2-40B4-BE49-F238E27FC236}">
                <a16:creationId xmlns:a16="http://schemas.microsoft.com/office/drawing/2014/main" id="{579A0FA7-7429-3841-AA28-5067CD2FBF19}"/>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4" name="Slide Number Placeholder 3">
            <a:extLst>
              <a:ext uri="{FF2B5EF4-FFF2-40B4-BE49-F238E27FC236}">
                <a16:creationId xmlns:a16="http://schemas.microsoft.com/office/drawing/2014/main" id="{E6E7462F-7528-C54E-8D1B-29564062D614}"/>
              </a:ext>
            </a:extLst>
          </p:cNvPr>
          <p:cNvSpPr>
            <a:spLocks noGrp="1"/>
          </p:cNvSpPr>
          <p:nvPr>
            <p:ph type="sldNum" sz="quarter" idx="12"/>
          </p:nvPr>
        </p:nvSpPr>
        <p:spPr/>
        <p:txBody>
          <a:bodyPr/>
          <a:lstStyle/>
          <a:p>
            <a:fld id="{C4DBD04E-AB01-A44E-9296-3407D4751369}" type="slidenum">
              <a:rPr lang="en-US" smtClean="0"/>
              <a:t>10</a:t>
            </a:fld>
            <a:endParaRPr lang="en-US"/>
          </a:p>
        </p:txBody>
      </p:sp>
    </p:spTree>
    <p:extLst>
      <p:ext uri="{BB962C8B-B14F-4D97-AF65-F5344CB8AC3E}">
        <p14:creationId xmlns:p14="http://schemas.microsoft.com/office/powerpoint/2010/main" val="14504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77FC5D2A-0D76-468F-AB03-AF2D7BB2464F}"/>
              </a:ext>
            </a:extLst>
          </p:cNvPr>
          <p:cNvGraphicFramePr>
            <a:graphicFrameLocks/>
          </p:cNvGraphicFramePr>
          <p:nvPr>
            <p:extLst>
              <p:ext uri="{D42A27DB-BD31-4B8C-83A1-F6EECF244321}">
                <p14:modId xmlns:p14="http://schemas.microsoft.com/office/powerpoint/2010/main" val="1492750822"/>
              </p:ext>
            </p:extLst>
          </p:nvPr>
        </p:nvGraphicFramePr>
        <p:xfrm>
          <a:off x="180554" y="1163055"/>
          <a:ext cx="7500405" cy="5125610"/>
        </p:xfrm>
        <a:graphic>
          <a:graphicData uri="http://schemas.openxmlformats.org/drawingml/2006/chart">
            <c:chart xmlns:c="http://schemas.openxmlformats.org/drawingml/2006/chart" xmlns:r="http://schemas.openxmlformats.org/officeDocument/2006/relationships" r:id="rId3"/>
          </a:graphicData>
        </a:graphic>
      </p:graphicFrame>
      <p:sp>
        <p:nvSpPr>
          <p:cNvPr id="6" name="Frame 5">
            <a:extLst>
              <a:ext uri="{FF2B5EF4-FFF2-40B4-BE49-F238E27FC236}">
                <a16:creationId xmlns:a16="http://schemas.microsoft.com/office/drawing/2014/main" id="{CBE196C1-B168-0F47-8581-A84572BBC60C}"/>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2052B781-A4E4-7343-90E0-EE3844E0F253}"/>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1B3F1186-FC97-4449-A5B6-BFC3D005FB19}"/>
              </a:ext>
            </a:extLst>
          </p:cNvPr>
          <p:cNvSpPr txBox="1"/>
          <p:nvPr/>
        </p:nvSpPr>
        <p:spPr>
          <a:xfrm>
            <a:off x="122582" y="152075"/>
            <a:ext cx="11946835" cy="769441"/>
          </a:xfrm>
          <a:prstGeom prst="rect">
            <a:avLst/>
          </a:prstGeom>
          <a:noFill/>
        </p:spPr>
        <p:txBody>
          <a:bodyPr wrap="square" rtlCol="0">
            <a:spAutoFit/>
          </a:bodyPr>
          <a:lstStyle/>
          <a:p>
            <a:pPr algn="ctr"/>
            <a:r>
              <a:rPr lang="en-US" sz="4400">
                <a:latin typeface="+mj-lt"/>
              </a:rPr>
              <a:t>Item Type Description</a:t>
            </a:r>
          </a:p>
        </p:txBody>
      </p:sp>
      <p:sp>
        <p:nvSpPr>
          <p:cNvPr id="9" name="Round Same Side Corner Rectangle 3">
            <a:extLst>
              <a:ext uri="{FF2B5EF4-FFF2-40B4-BE49-F238E27FC236}">
                <a16:creationId xmlns:a16="http://schemas.microsoft.com/office/drawing/2014/main" id="{BAD50D75-B8D8-F848-894F-474B8D18B417}"/>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E47D7904-8C79-D44C-9F9D-DB72DE921438}"/>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CE71C16E-F7A7-8C43-80FD-4E9C8C0065E3}"/>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BD564EA7-711D-BE41-9194-907D9CD75956}"/>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0484AAF4-0ED1-7C40-ABC7-2F533296E197}"/>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graphicFrame>
        <p:nvGraphicFramePr>
          <p:cNvPr id="2" name="Table 2">
            <a:extLst>
              <a:ext uri="{FF2B5EF4-FFF2-40B4-BE49-F238E27FC236}">
                <a16:creationId xmlns:a16="http://schemas.microsoft.com/office/drawing/2014/main" id="{C1693CE3-0B16-4549-AD97-7646E5B85637}"/>
              </a:ext>
            </a:extLst>
          </p:cNvPr>
          <p:cNvGraphicFramePr>
            <a:graphicFrameLocks noGrp="1"/>
          </p:cNvGraphicFramePr>
          <p:nvPr>
            <p:extLst>
              <p:ext uri="{D42A27DB-BD31-4B8C-83A1-F6EECF244321}">
                <p14:modId xmlns:p14="http://schemas.microsoft.com/office/powerpoint/2010/main" val="196775172"/>
              </p:ext>
            </p:extLst>
          </p:nvPr>
        </p:nvGraphicFramePr>
        <p:xfrm>
          <a:off x="7849773" y="1816275"/>
          <a:ext cx="4161672" cy="872492"/>
        </p:xfrm>
        <a:graphic>
          <a:graphicData uri="http://schemas.openxmlformats.org/drawingml/2006/table">
            <a:tbl>
              <a:tblPr firstRow="1" bandRow="1">
                <a:tableStyleId>{5C22544A-7EE6-4342-B048-85BDC9FD1C3A}</a:tableStyleId>
              </a:tblPr>
              <a:tblGrid>
                <a:gridCol w="1332897">
                  <a:extLst>
                    <a:ext uri="{9D8B030D-6E8A-4147-A177-3AD203B41FA5}">
                      <a16:colId xmlns:a16="http://schemas.microsoft.com/office/drawing/2014/main" val="2974414397"/>
                    </a:ext>
                  </a:extLst>
                </a:gridCol>
                <a:gridCol w="2828775">
                  <a:extLst>
                    <a:ext uri="{9D8B030D-6E8A-4147-A177-3AD203B41FA5}">
                      <a16:colId xmlns:a16="http://schemas.microsoft.com/office/drawing/2014/main" val="3051026958"/>
                    </a:ext>
                  </a:extLst>
                </a:gridCol>
              </a:tblGrid>
              <a:tr h="218123">
                <a:tc>
                  <a:txBody>
                    <a:bodyPr/>
                    <a:lstStyle/>
                    <a:p>
                      <a:pPr marR="0" algn="ctr" rtl="0" fontAlgn="b">
                        <a:lnSpc>
                          <a:spcPct val="100000"/>
                        </a:lnSpc>
                        <a:spcBef>
                          <a:spcPts val="0"/>
                        </a:spcBef>
                        <a:spcAft>
                          <a:spcPts val="0"/>
                        </a:spcAft>
                        <a:buClr>
                          <a:srgbClr val="000000"/>
                        </a:buClr>
                        <a:buFont typeface="Arial"/>
                      </a:pPr>
                      <a:r>
                        <a:rPr lang="en-GB" sz="1400" b="1" i="0" u="none" strike="noStrike" cap="none">
                          <a:solidFill>
                            <a:schemeClr val="lt1"/>
                          </a:solidFill>
                          <a:effectLst/>
                          <a:latin typeface="Times New Roman" panose="02020603050405020304" pitchFamily="18" charset="0"/>
                          <a:ea typeface="+mn-ea"/>
                          <a:cs typeface="Times New Roman" panose="02020603050405020304" pitchFamily="18" charset="0"/>
                          <a:sym typeface="Arial"/>
                        </a:rPr>
                        <a:t>I</a:t>
                      </a:r>
                      <a:r>
                        <a:rPr lang="en-US" sz="1400" b="1" i="0" u="none" strike="noStrike" cap="none" err="1">
                          <a:solidFill>
                            <a:schemeClr val="lt1"/>
                          </a:solidFill>
                          <a:effectLst/>
                          <a:latin typeface="Times New Roman" panose="02020603050405020304" pitchFamily="18" charset="0"/>
                          <a:ea typeface="+mn-ea"/>
                          <a:cs typeface="Times New Roman" panose="02020603050405020304" pitchFamily="18" charset="0"/>
                          <a:sym typeface="Arial"/>
                        </a:rPr>
                        <a:t>tem</a:t>
                      </a:r>
                      <a:r>
                        <a:rPr lang="en-US" sz="1400" b="1" i="0" u="none" strike="noStrike" cap="none">
                          <a:solidFill>
                            <a:schemeClr val="lt1"/>
                          </a:solidFill>
                          <a:effectLst/>
                          <a:latin typeface="Times New Roman" panose="02020603050405020304" pitchFamily="18" charset="0"/>
                          <a:ea typeface="+mn-ea"/>
                          <a:cs typeface="Times New Roman" panose="02020603050405020304" pitchFamily="18" charset="0"/>
                          <a:sym typeface="Arial"/>
                        </a:rPr>
                        <a:t> Type </a:t>
                      </a:r>
                      <a:r>
                        <a:rPr lang="en-US" sz="1400" b="1" i="0" u="none" strike="noStrike" cap="none" err="1">
                          <a:solidFill>
                            <a:schemeClr val="lt1"/>
                          </a:solidFill>
                          <a:effectLst/>
                          <a:latin typeface="Times New Roman" panose="02020603050405020304" pitchFamily="18" charset="0"/>
                          <a:ea typeface="+mn-ea"/>
                          <a:cs typeface="Times New Roman" panose="02020603050405020304" pitchFamily="18" charset="0"/>
                          <a:sym typeface="Arial"/>
                        </a:rPr>
                        <a:t>Descr</a:t>
                      </a:r>
                      <a:endParaRPr lang="en-US" sz="1400" b="1" i="0" u="none" strike="noStrike" cap="none">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763" marR="4763" marT="4763" marB="0" anchor="b"/>
                </a:tc>
                <a:tc>
                  <a:txBody>
                    <a:bodyPr/>
                    <a:lstStyle/>
                    <a:p>
                      <a:pPr marR="0" algn="ctr" rtl="0" fontAlgn="b">
                        <a:lnSpc>
                          <a:spcPct val="100000"/>
                        </a:lnSpc>
                        <a:spcBef>
                          <a:spcPts val="0"/>
                        </a:spcBef>
                        <a:spcAft>
                          <a:spcPts val="0"/>
                        </a:spcAft>
                        <a:buClr>
                          <a:srgbClr val="000000"/>
                        </a:buClr>
                        <a:buFont typeface="Arial"/>
                      </a:pPr>
                      <a:r>
                        <a:rPr lang="en-GB" sz="1400" b="1" i="0" u="none" strike="noStrike" cap="none">
                          <a:solidFill>
                            <a:schemeClr val="lt1"/>
                          </a:solidFill>
                          <a:effectLst/>
                          <a:latin typeface="Times New Roman" panose="02020603050405020304" pitchFamily="18" charset="0"/>
                          <a:ea typeface="+mn-ea"/>
                          <a:cs typeface="Times New Roman" panose="02020603050405020304" pitchFamily="18" charset="0"/>
                          <a:sym typeface="Arial"/>
                        </a:rPr>
                        <a:t>Sales</a:t>
                      </a:r>
                      <a:endParaRPr lang="en-US" sz="1400" b="1" i="0" u="none" strike="noStrike" cap="none">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763" marR="4763" marT="4763" marB="0" anchor="b"/>
                </a:tc>
                <a:extLst>
                  <a:ext uri="{0D108BD9-81ED-4DB2-BD59-A6C34878D82A}">
                    <a16:rowId xmlns:a16="http://schemas.microsoft.com/office/drawing/2014/main" val="187231460"/>
                  </a:ext>
                </a:extLst>
              </a:tr>
              <a:tr h="218123">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A</a:t>
                      </a:r>
                      <a:r>
                        <a:rPr lang="en-US" sz="1400" b="0" i="0" u="none" strike="noStrike" cap="none" err="1">
                          <a:solidFill>
                            <a:schemeClr val="dk1"/>
                          </a:solidFill>
                          <a:effectLst/>
                          <a:latin typeface="Times New Roman" panose="02020603050405020304" pitchFamily="18" charset="0"/>
                          <a:ea typeface="+mn-ea"/>
                          <a:cs typeface="Times New Roman" panose="02020603050405020304" pitchFamily="18" charset="0"/>
                          <a:sym typeface="Arial"/>
                        </a:rPr>
                        <a:t>ssembly</a:t>
                      </a:r>
                      <a:r>
                        <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/Sub</a:t>
                      </a:r>
                    </a:p>
                  </a:txBody>
                  <a:tcPr marL="4763" marR="4763" marT="4763" marB="0" anchor="b"/>
                </a:tc>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6</a:t>
                      </a:r>
                      <a:r>
                        <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18K</a:t>
                      </a:r>
                    </a:p>
                  </a:txBody>
                  <a:tcPr marL="4763" marR="4763" marT="4763" marB="0" anchor="b"/>
                </a:tc>
                <a:extLst>
                  <a:ext uri="{0D108BD9-81ED-4DB2-BD59-A6C34878D82A}">
                    <a16:rowId xmlns:a16="http://schemas.microsoft.com/office/drawing/2014/main" val="3129410207"/>
                  </a:ext>
                </a:extLst>
              </a:tr>
              <a:tr h="218123">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P</a:t>
                      </a:r>
                      <a:r>
                        <a:rPr lang="en-US" sz="1400" b="0" i="0" u="none" strike="noStrike" cap="none" err="1">
                          <a:solidFill>
                            <a:schemeClr val="dk1"/>
                          </a:solidFill>
                          <a:effectLst/>
                          <a:latin typeface="Times New Roman" panose="02020603050405020304" pitchFamily="18" charset="0"/>
                          <a:ea typeface="+mn-ea"/>
                          <a:cs typeface="Times New Roman" panose="02020603050405020304" pitchFamily="18" charset="0"/>
                          <a:sym typeface="Arial"/>
                        </a:rPr>
                        <a:t>urchased</a:t>
                      </a:r>
                      <a:endPar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4763" marR="4763" marT="4763" marB="0" anchor="b"/>
                </a:tc>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3</a:t>
                      </a:r>
                      <a:r>
                        <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95K</a:t>
                      </a:r>
                    </a:p>
                  </a:txBody>
                  <a:tcPr marL="4763" marR="4763" marT="4763" marB="0" anchor="b"/>
                </a:tc>
                <a:extLst>
                  <a:ext uri="{0D108BD9-81ED-4DB2-BD59-A6C34878D82A}">
                    <a16:rowId xmlns:a16="http://schemas.microsoft.com/office/drawing/2014/main" val="816343357"/>
                  </a:ext>
                </a:extLst>
              </a:tr>
              <a:tr h="218123">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F</a:t>
                      </a:r>
                      <a:r>
                        <a:rPr lang="en-US" sz="1400" b="0" i="0" u="none" strike="noStrike" cap="none" err="1">
                          <a:solidFill>
                            <a:schemeClr val="dk1"/>
                          </a:solidFill>
                          <a:effectLst/>
                          <a:latin typeface="Times New Roman" panose="02020603050405020304" pitchFamily="18" charset="0"/>
                          <a:ea typeface="+mn-ea"/>
                          <a:cs typeface="Times New Roman" panose="02020603050405020304" pitchFamily="18" charset="0"/>
                          <a:sym typeface="Arial"/>
                        </a:rPr>
                        <a:t>abricated</a:t>
                      </a:r>
                      <a:endPar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4763" marR="4763" marT="4763" marB="0" anchor="b"/>
                </a:tc>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1</a:t>
                      </a:r>
                      <a:r>
                        <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89K</a:t>
                      </a:r>
                    </a:p>
                  </a:txBody>
                  <a:tcPr marL="4763" marR="4763" marT="4763" marB="0" anchor="b"/>
                </a:tc>
                <a:extLst>
                  <a:ext uri="{0D108BD9-81ED-4DB2-BD59-A6C34878D82A}">
                    <a16:rowId xmlns:a16="http://schemas.microsoft.com/office/drawing/2014/main" val="477944448"/>
                  </a:ext>
                </a:extLst>
              </a:tr>
            </a:tbl>
          </a:graphicData>
        </a:graphic>
      </p:graphicFrame>
      <p:graphicFrame>
        <p:nvGraphicFramePr>
          <p:cNvPr id="15" name="Table 2">
            <a:extLst>
              <a:ext uri="{FF2B5EF4-FFF2-40B4-BE49-F238E27FC236}">
                <a16:creationId xmlns:a16="http://schemas.microsoft.com/office/drawing/2014/main" id="{F558FA42-5FF3-4238-B72F-2544936FCC25}"/>
              </a:ext>
            </a:extLst>
          </p:cNvPr>
          <p:cNvGraphicFramePr>
            <a:graphicFrameLocks noGrp="1"/>
          </p:cNvGraphicFramePr>
          <p:nvPr>
            <p:extLst>
              <p:ext uri="{D42A27DB-BD31-4B8C-83A1-F6EECF244321}">
                <p14:modId xmlns:p14="http://schemas.microsoft.com/office/powerpoint/2010/main" val="3375342299"/>
              </p:ext>
            </p:extLst>
          </p:nvPr>
        </p:nvGraphicFramePr>
        <p:xfrm>
          <a:off x="7849773" y="3240859"/>
          <a:ext cx="4161672" cy="872492"/>
        </p:xfrm>
        <a:graphic>
          <a:graphicData uri="http://schemas.openxmlformats.org/drawingml/2006/table">
            <a:tbl>
              <a:tblPr firstRow="1" bandRow="1">
                <a:tableStyleId>{5C22544A-7EE6-4342-B048-85BDC9FD1C3A}</a:tableStyleId>
              </a:tblPr>
              <a:tblGrid>
                <a:gridCol w="1332897">
                  <a:extLst>
                    <a:ext uri="{9D8B030D-6E8A-4147-A177-3AD203B41FA5}">
                      <a16:colId xmlns:a16="http://schemas.microsoft.com/office/drawing/2014/main" val="2974414397"/>
                    </a:ext>
                  </a:extLst>
                </a:gridCol>
                <a:gridCol w="2828775">
                  <a:extLst>
                    <a:ext uri="{9D8B030D-6E8A-4147-A177-3AD203B41FA5}">
                      <a16:colId xmlns:a16="http://schemas.microsoft.com/office/drawing/2014/main" val="3051026958"/>
                    </a:ext>
                  </a:extLst>
                </a:gridCol>
              </a:tblGrid>
              <a:tr h="218123">
                <a:tc>
                  <a:txBody>
                    <a:bodyPr/>
                    <a:lstStyle/>
                    <a:p>
                      <a:pPr marR="0" algn="ctr" rtl="0" fontAlgn="b">
                        <a:lnSpc>
                          <a:spcPct val="100000"/>
                        </a:lnSpc>
                        <a:spcBef>
                          <a:spcPts val="0"/>
                        </a:spcBef>
                        <a:spcAft>
                          <a:spcPts val="0"/>
                        </a:spcAft>
                        <a:buClr>
                          <a:srgbClr val="000000"/>
                        </a:buClr>
                        <a:buFont typeface="Arial"/>
                      </a:pPr>
                      <a:r>
                        <a:rPr lang="en-GB" sz="1400" b="1" i="0" u="none" strike="noStrike" cap="none">
                          <a:solidFill>
                            <a:schemeClr val="lt1"/>
                          </a:solidFill>
                          <a:effectLst/>
                          <a:latin typeface="Times New Roman" panose="02020603050405020304" pitchFamily="18" charset="0"/>
                          <a:ea typeface="+mn-ea"/>
                          <a:cs typeface="Times New Roman" panose="02020603050405020304" pitchFamily="18" charset="0"/>
                          <a:sym typeface="Arial"/>
                        </a:rPr>
                        <a:t>I</a:t>
                      </a:r>
                      <a:r>
                        <a:rPr lang="en-US" sz="1400" b="1" i="0" u="none" strike="noStrike" cap="none" err="1">
                          <a:solidFill>
                            <a:schemeClr val="lt1"/>
                          </a:solidFill>
                          <a:effectLst/>
                          <a:latin typeface="Times New Roman" panose="02020603050405020304" pitchFamily="18" charset="0"/>
                          <a:ea typeface="+mn-ea"/>
                          <a:cs typeface="Times New Roman" panose="02020603050405020304" pitchFamily="18" charset="0"/>
                          <a:sym typeface="Arial"/>
                        </a:rPr>
                        <a:t>tem</a:t>
                      </a:r>
                      <a:r>
                        <a:rPr lang="en-US" sz="1400" b="1" i="0" u="none" strike="noStrike" cap="none">
                          <a:solidFill>
                            <a:schemeClr val="lt1"/>
                          </a:solidFill>
                          <a:effectLst/>
                          <a:latin typeface="Times New Roman" panose="02020603050405020304" pitchFamily="18" charset="0"/>
                          <a:ea typeface="+mn-ea"/>
                          <a:cs typeface="Times New Roman" panose="02020603050405020304" pitchFamily="18" charset="0"/>
                          <a:sym typeface="Arial"/>
                        </a:rPr>
                        <a:t> Type </a:t>
                      </a:r>
                      <a:r>
                        <a:rPr lang="en-US" sz="1400" b="1" i="0" u="none" strike="noStrike" cap="none" err="1">
                          <a:solidFill>
                            <a:schemeClr val="lt1"/>
                          </a:solidFill>
                          <a:effectLst/>
                          <a:latin typeface="Times New Roman" panose="02020603050405020304" pitchFamily="18" charset="0"/>
                          <a:ea typeface="+mn-ea"/>
                          <a:cs typeface="Times New Roman" panose="02020603050405020304" pitchFamily="18" charset="0"/>
                          <a:sym typeface="Arial"/>
                        </a:rPr>
                        <a:t>Descr</a:t>
                      </a:r>
                      <a:endParaRPr lang="en-US" sz="1400" b="1" i="0" u="none" strike="noStrike" cap="none">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763" marR="4763" marT="4763" marB="0" anchor="b"/>
                </a:tc>
                <a:tc>
                  <a:txBody>
                    <a:bodyPr/>
                    <a:lstStyle/>
                    <a:p>
                      <a:pPr marR="0" algn="ctr" rtl="0" fontAlgn="b">
                        <a:lnSpc>
                          <a:spcPct val="100000"/>
                        </a:lnSpc>
                        <a:spcBef>
                          <a:spcPts val="0"/>
                        </a:spcBef>
                        <a:spcAft>
                          <a:spcPts val="0"/>
                        </a:spcAft>
                        <a:buClr>
                          <a:srgbClr val="000000"/>
                        </a:buClr>
                        <a:buFont typeface="Arial"/>
                      </a:pPr>
                      <a:r>
                        <a:rPr lang="en-GB" sz="1400" b="1" i="0" u="none" strike="noStrike" cap="none">
                          <a:solidFill>
                            <a:schemeClr val="lt1"/>
                          </a:solidFill>
                          <a:effectLst/>
                          <a:latin typeface="Times New Roman" panose="02020603050405020304" pitchFamily="18" charset="0"/>
                          <a:ea typeface="+mn-ea"/>
                          <a:cs typeface="Times New Roman" panose="02020603050405020304" pitchFamily="18" charset="0"/>
                          <a:sym typeface="Arial"/>
                        </a:rPr>
                        <a:t>Sale Amount</a:t>
                      </a:r>
                      <a:endParaRPr lang="en-US" sz="1400" b="1" i="0" u="none" strike="noStrike" cap="none">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763" marR="4763" marT="4763" marB="0" anchor="b"/>
                </a:tc>
                <a:extLst>
                  <a:ext uri="{0D108BD9-81ED-4DB2-BD59-A6C34878D82A}">
                    <a16:rowId xmlns:a16="http://schemas.microsoft.com/office/drawing/2014/main" val="187231460"/>
                  </a:ext>
                </a:extLst>
              </a:tr>
              <a:tr h="218123">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A</a:t>
                      </a:r>
                      <a:r>
                        <a:rPr lang="en-US" sz="1400" b="0" i="0" u="none" strike="noStrike" cap="none" err="1">
                          <a:solidFill>
                            <a:schemeClr val="dk1"/>
                          </a:solidFill>
                          <a:effectLst/>
                          <a:latin typeface="Times New Roman" panose="02020603050405020304" pitchFamily="18" charset="0"/>
                          <a:ea typeface="+mn-ea"/>
                          <a:cs typeface="Times New Roman" panose="02020603050405020304" pitchFamily="18" charset="0"/>
                          <a:sym typeface="Arial"/>
                        </a:rPr>
                        <a:t>ssembly</a:t>
                      </a:r>
                      <a:r>
                        <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/Sub</a:t>
                      </a:r>
                    </a:p>
                  </a:txBody>
                  <a:tcPr marL="4763" marR="4763" marT="4763" marB="0" anchor="b"/>
                </a:tc>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152.3M</a:t>
                      </a:r>
                      <a:endPar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4763" marR="4763" marT="4763" marB="0" anchor="b"/>
                </a:tc>
                <a:extLst>
                  <a:ext uri="{0D108BD9-81ED-4DB2-BD59-A6C34878D82A}">
                    <a16:rowId xmlns:a16="http://schemas.microsoft.com/office/drawing/2014/main" val="3129410207"/>
                  </a:ext>
                </a:extLst>
              </a:tr>
              <a:tr h="218123">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P</a:t>
                      </a:r>
                      <a:r>
                        <a:rPr lang="en-US" sz="1400" b="0" i="0" u="none" strike="noStrike" cap="none" err="1">
                          <a:solidFill>
                            <a:schemeClr val="dk1"/>
                          </a:solidFill>
                          <a:effectLst/>
                          <a:latin typeface="Times New Roman" panose="02020603050405020304" pitchFamily="18" charset="0"/>
                          <a:ea typeface="+mn-ea"/>
                          <a:cs typeface="Times New Roman" panose="02020603050405020304" pitchFamily="18" charset="0"/>
                          <a:sym typeface="Arial"/>
                        </a:rPr>
                        <a:t>urchased</a:t>
                      </a:r>
                      <a:endPar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4763" marR="4763" marT="4763" marB="0" anchor="b"/>
                </a:tc>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14.3M</a:t>
                      </a:r>
                      <a:endPar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4763" marR="4763" marT="4763" marB="0" anchor="b"/>
                </a:tc>
                <a:extLst>
                  <a:ext uri="{0D108BD9-81ED-4DB2-BD59-A6C34878D82A}">
                    <a16:rowId xmlns:a16="http://schemas.microsoft.com/office/drawing/2014/main" val="816343357"/>
                  </a:ext>
                </a:extLst>
              </a:tr>
              <a:tr h="218123">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F</a:t>
                      </a:r>
                      <a:r>
                        <a:rPr lang="en-US" sz="1400" b="0" i="0" u="none" strike="noStrike" cap="none" err="1">
                          <a:solidFill>
                            <a:schemeClr val="dk1"/>
                          </a:solidFill>
                          <a:effectLst/>
                          <a:latin typeface="Times New Roman" panose="02020603050405020304" pitchFamily="18" charset="0"/>
                          <a:ea typeface="+mn-ea"/>
                          <a:cs typeface="Times New Roman" panose="02020603050405020304" pitchFamily="18" charset="0"/>
                          <a:sym typeface="Arial"/>
                        </a:rPr>
                        <a:t>abricated</a:t>
                      </a:r>
                      <a:endPar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4763" marR="4763" marT="4763" marB="0" anchor="b"/>
                </a:tc>
                <a:tc>
                  <a:txBody>
                    <a:bodyPr/>
                    <a:lstStyle/>
                    <a:p>
                      <a:pPr algn="ctr" fontAlgn="b"/>
                      <a:r>
                        <a:rPr lang="en-GB"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8.5M</a:t>
                      </a:r>
                      <a:endParaRPr lang="en-US" sz="14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endParaRPr>
                    </a:p>
                  </a:txBody>
                  <a:tcPr marL="4763" marR="4763" marT="4763" marB="0" anchor="b"/>
                </a:tc>
                <a:extLst>
                  <a:ext uri="{0D108BD9-81ED-4DB2-BD59-A6C34878D82A}">
                    <a16:rowId xmlns:a16="http://schemas.microsoft.com/office/drawing/2014/main" val="477944448"/>
                  </a:ext>
                </a:extLst>
              </a:tr>
            </a:tbl>
          </a:graphicData>
        </a:graphic>
      </p:graphicFrame>
      <p:sp>
        <p:nvSpPr>
          <p:cNvPr id="3" name="Slide Number Placeholder 2">
            <a:extLst>
              <a:ext uri="{FF2B5EF4-FFF2-40B4-BE49-F238E27FC236}">
                <a16:creationId xmlns:a16="http://schemas.microsoft.com/office/drawing/2014/main" id="{8B84F38F-0C2A-9C4C-BAD2-847038A32AE5}"/>
              </a:ext>
            </a:extLst>
          </p:cNvPr>
          <p:cNvSpPr>
            <a:spLocks noGrp="1"/>
          </p:cNvSpPr>
          <p:nvPr>
            <p:ph type="sldNum" sz="quarter" idx="12"/>
          </p:nvPr>
        </p:nvSpPr>
        <p:spPr/>
        <p:txBody>
          <a:bodyPr/>
          <a:lstStyle/>
          <a:p>
            <a:fld id="{C4DBD04E-AB01-A44E-9296-3407D4751369}" type="slidenum">
              <a:rPr lang="en-US" smtClean="0"/>
              <a:t>11</a:t>
            </a:fld>
            <a:endParaRPr lang="en-US"/>
          </a:p>
        </p:txBody>
      </p:sp>
    </p:spTree>
    <p:extLst>
      <p:ext uri="{BB962C8B-B14F-4D97-AF65-F5344CB8AC3E}">
        <p14:creationId xmlns:p14="http://schemas.microsoft.com/office/powerpoint/2010/main" val="288455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CBE196C1-B168-0F47-8581-A84572BBC60C}"/>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2052B781-A4E4-7343-90E0-EE3844E0F253}"/>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1B3F1186-FC97-4449-A5B6-BFC3D005FB19}"/>
              </a:ext>
            </a:extLst>
          </p:cNvPr>
          <p:cNvSpPr txBox="1"/>
          <p:nvPr/>
        </p:nvSpPr>
        <p:spPr>
          <a:xfrm>
            <a:off x="122582" y="152075"/>
            <a:ext cx="11946835" cy="769441"/>
          </a:xfrm>
          <a:prstGeom prst="rect">
            <a:avLst/>
          </a:prstGeom>
          <a:noFill/>
        </p:spPr>
        <p:txBody>
          <a:bodyPr wrap="square" rtlCol="0">
            <a:spAutoFit/>
          </a:bodyPr>
          <a:lstStyle/>
          <a:p>
            <a:pPr algn="ctr"/>
            <a:r>
              <a:rPr lang="en-US" sz="4400">
                <a:latin typeface="+mj-lt"/>
              </a:rPr>
              <a:t>Forecast Family</a:t>
            </a:r>
          </a:p>
        </p:txBody>
      </p:sp>
      <p:sp>
        <p:nvSpPr>
          <p:cNvPr id="9" name="Round Same Side Corner Rectangle 3">
            <a:extLst>
              <a:ext uri="{FF2B5EF4-FFF2-40B4-BE49-F238E27FC236}">
                <a16:creationId xmlns:a16="http://schemas.microsoft.com/office/drawing/2014/main" id="{BAD50D75-B8D8-F848-894F-474B8D18B417}"/>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E47D7904-8C79-D44C-9F9D-DB72DE921438}"/>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CE71C16E-F7A7-8C43-80FD-4E9C8C0065E3}"/>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BD564EA7-711D-BE41-9194-907D9CD75956}"/>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0484AAF4-0ED1-7C40-ABC7-2F533296E197}"/>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3" name="Slide Number Placeholder 2">
            <a:extLst>
              <a:ext uri="{FF2B5EF4-FFF2-40B4-BE49-F238E27FC236}">
                <a16:creationId xmlns:a16="http://schemas.microsoft.com/office/drawing/2014/main" id="{8B84F38F-0C2A-9C4C-BAD2-847038A32AE5}"/>
              </a:ext>
            </a:extLst>
          </p:cNvPr>
          <p:cNvSpPr>
            <a:spLocks noGrp="1"/>
          </p:cNvSpPr>
          <p:nvPr>
            <p:ph type="sldNum" sz="quarter" idx="12"/>
          </p:nvPr>
        </p:nvSpPr>
        <p:spPr/>
        <p:txBody>
          <a:bodyPr/>
          <a:lstStyle/>
          <a:p>
            <a:fld id="{C4DBD04E-AB01-A44E-9296-3407D4751369}" type="slidenum">
              <a:rPr lang="en-US" smtClean="0"/>
              <a:t>12</a:t>
            </a:fld>
            <a:endParaRPr lang="en-US"/>
          </a:p>
        </p:txBody>
      </p:sp>
      <p:graphicFrame>
        <p:nvGraphicFramePr>
          <p:cNvPr id="14" name="Chart 13">
            <a:extLst>
              <a:ext uri="{FF2B5EF4-FFF2-40B4-BE49-F238E27FC236}">
                <a16:creationId xmlns:a16="http://schemas.microsoft.com/office/drawing/2014/main" id="{B1F797AC-6978-4132-9CC1-12D2DD917EF5}"/>
              </a:ext>
            </a:extLst>
          </p:cNvPr>
          <p:cNvGraphicFramePr>
            <a:graphicFrameLocks/>
          </p:cNvGraphicFramePr>
          <p:nvPr/>
        </p:nvGraphicFramePr>
        <p:xfrm>
          <a:off x="335868" y="1519309"/>
          <a:ext cx="7678438" cy="36927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a:extLst>
              <a:ext uri="{FF2B5EF4-FFF2-40B4-BE49-F238E27FC236}">
                <a16:creationId xmlns:a16="http://schemas.microsoft.com/office/drawing/2014/main" id="{89988B12-AC9B-499B-8197-EBF48DA1BE42}"/>
              </a:ext>
            </a:extLst>
          </p:cNvPr>
          <p:cNvGraphicFramePr>
            <a:graphicFrameLocks noGrp="1"/>
          </p:cNvGraphicFramePr>
          <p:nvPr/>
        </p:nvGraphicFramePr>
        <p:xfrm>
          <a:off x="8227592" y="1236535"/>
          <a:ext cx="3364186" cy="2129159"/>
        </p:xfrm>
        <a:graphic>
          <a:graphicData uri="http://schemas.openxmlformats.org/drawingml/2006/table">
            <a:tbl>
              <a:tblPr firstRow="1" bandRow="1">
                <a:tableStyleId>{5C22544A-7EE6-4342-B048-85BDC9FD1C3A}</a:tableStyleId>
              </a:tblPr>
              <a:tblGrid>
                <a:gridCol w="2126538">
                  <a:extLst>
                    <a:ext uri="{9D8B030D-6E8A-4147-A177-3AD203B41FA5}">
                      <a16:colId xmlns:a16="http://schemas.microsoft.com/office/drawing/2014/main" val="1821465569"/>
                    </a:ext>
                  </a:extLst>
                </a:gridCol>
                <a:gridCol w="1237648">
                  <a:extLst>
                    <a:ext uri="{9D8B030D-6E8A-4147-A177-3AD203B41FA5}">
                      <a16:colId xmlns:a16="http://schemas.microsoft.com/office/drawing/2014/main" val="3899995186"/>
                    </a:ext>
                  </a:extLst>
                </a:gridCol>
              </a:tblGrid>
              <a:tr h="346079">
                <a:tc>
                  <a:txBody>
                    <a:bodyPr/>
                    <a:lstStyle/>
                    <a:p>
                      <a:pPr algn="ctr" fontAlgn="b"/>
                      <a:r>
                        <a:rPr lang="en-US" sz="1400" u="none" strike="noStrike">
                          <a:effectLst/>
                        </a:rPr>
                        <a:t>Forecast Family</a:t>
                      </a:r>
                      <a:endParaRPr lang="en-US" sz="14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rPr>
                        <a:t>Sale Quantity</a:t>
                      </a:r>
                      <a:endParaRPr lang="en-US" sz="14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679946278"/>
                  </a:ext>
                </a:extLst>
              </a:tr>
              <a:tr h="188493">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Aftermarket</a:t>
                      </a:r>
                      <a:endParaRPr lang="en-US" sz="1400" b="0" i="0" u="none" strike="noStrike" kern="1200" cap="none">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935324</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597847822"/>
                  </a:ext>
                </a:extLst>
              </a:tr>
              <a:tr h="190500">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Control</a:t>
                      </a:r>
                      <a:r>
                        <a:rPr lang="en-US" sz="1400" u="none" strike="noStrike">
                          <a:effectLst/>
                          <a:latin typeface="Times New Roman" panose="02020603050405020304" pitchFamily="18" charset="0"/>
                          <a:cs typeface="Times New Roman" panose="02020603050405020304" pitchFamily="18" charset="0"/>
                        </a:rPr>
                        <a:t> Valves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89387</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230976342"/>
                  </a:ext>
                </a:extLst>
              </a:tr>
              <a:tr h="190500">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Pilots</a:t>
                      </a:r>
                      <a:r>
                        <a:rPr lang="en-US" sz="1400" u="none" strike="noStrike">
                          <a:effectLst/>
                          <a:latin typeface="Times New Roman" panose="02020603050405020304" pitchFamily="18" charset="0"/>
                          <a:cs typeface="Times New Roman" panose="02020603050405020304" pitchFamily="18" charset="0"/>
                        </a:rPr>
                        <a:t> &amp; Accessories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65310</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038838276"/>
                  </a:ext>
                </a:extLst>
              </a:tr>
              <a:tr h="190500">
                <a:tc>
                  <a:txBody>
                    <a:bodyPr/>
                    <a:lstStyle/>
                    <a:p>
                      <a:pPr algn="ctr" fontAlgn="b"/>
                      <a:r>
                        <a:rPr lang="en-US" sz="1400" u="none" strike="noStrike">
                          <a:effectLst/>
                          <a:latin typeface="Times New Roman" panose="02020603050405020304" pitchFamily="18" charset="0"/>
                          <a:cs typeface="Times New Roman" panose="02020603050405020304" pitchFamily="18" charset="0"/>
                        </a:rPr>
                        <a:t>Liquid Level Controllers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63397</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716139160"/>
                  </a:ext>
                </a:extLst>
              </a:tr>
              <a:tr h="190500">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Pressure</a:t>
                      </a:r>
                      <a:r>
                        <a:rPr lang="en-US" sz="1400" u="none" strike="noStrike">
                          <a:effectLst/>
                          <a:latin typeface="Times New Roman" panose="02020603050405020304" pitchFamily="18" charset="0"/>
                          <a:cs typeface="Times New Roman" panose="02020603050405020304" pitchFamily="18" charset="0"/>
                        </a:rPr>
                        <a:t> </a:t>
                      </a:r>
                      <a:r>
                        <a:rPr lang="en-US" sz="1400" u="none" strike="noStrike" kern="1200" cap="none">
                          <a:effectLst/>
                          <a:latin typeface="Times New Roman" panose="02020603050405020304" pitchFamily="18" charset="0"/>
                          <a:cs typeface="Times New Roman" panose="02020603050405020304" pitchFamily="18" charset="0"/>
                        </a:rPr>
                        <a:t>Regulators</a:t>
                      </a:r>
                      <a:endParaRPr lang="en-US" sz="1400" b="0" i="0" u="none" strike="noStrike" kern="1200" cap="none">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51769</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223936258"/>
                  </a:ext>
                </a:extLst>
              </a:tr>
              <a:tr h="190500">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Temperature Controllers</a:t>
                      </a:r>
                      <a:endParaRPr lang="en-US" sz="1400" b="0" i="0" u="none" strike="noStrike" kern="1200" cap="none">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37143</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501361505"/>
                  </a:ext>
                </a:extLst>
              </a:tr>
              <a:tr h="171201">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Resell Items</a:t>
                      </a:r>
                      <a:endParaRPr lang="en-US" sz="1400" b="0" i="0" u="none" strike="noStrike" kern="1200" cap="none">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18537</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940881395"/>
                  </a:ext>
                </a:extLst>
              </a:tr>
              <a:tr h="190500">
                <a:tc>
                  <a:txBody>
                    <a:bodyPr/>
                    <a:lstStyle/>
                    <a:p>
                      <a:pPr algn="ctr" fontAlgn="b"/>
                      <a:r>
                        <a:rPr lang="en-US" sz="1400" u="none" strike="noStrike">
                          <a:effectLst/>
                          <a:latin typeface="Times New Roman" panose="02020603050405020304" pitchFamily="18" charset="0"/>
                          <a:cs typeface="Times New Roman" panose="02020603050405020304" pitchFamily="18" charset="0"/>
                        </a:rPr>
                        <a:t>Glycol Pumps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1109</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201667724"/>
                  </a:ext>
                </a:extLst>
              </a:tr>
            </a:tbl>
          </a:graphicData>
        </a:graphic>
      </p:graphicFrame>
      <p:graphicFrame>
        <p:nvGraphicFramePr>
          <p:cNvPr id="17" name="Table 16">
            <a:extLst>
              <a:ext uri="{FF2B5EF4-FFF2-40B4-BE49-F238E27FC236}">
                <a16:creationId xmlns:a16="http://schemas.microsoft.com/office/drawing/2014/main" id="{D460E352-6E44-4670-A276-35069DC753FF}"/>
              </a:ext>
            </a:extLst>
          </p:cNvPr>
          <p:cNvGraphicFramePr>
            <a:graphicFrameLocks noGrp="1"/>
          </p:cNvGraphicFramePr>
          <p:nvPr/>
        </p:nvGraphicFramePr>
        <p:xfrm>
          <a:off x="8227592" y="3553028"/>
          <a:ext cx="3364185" cy="2353296"/>
        </p:xfrm>
        <a:graphic>
          <a:graphicData uri="http://schemas.openxmlformats.org/drawingml/2006/table">
            <a:tbl>
              <a:tblPr firstRow="1" bandRow="1">
                <a:tableStyleId>{5C22544A-7EE6-4342-B048-85BDC9FD1C3A}</a:tableStyleId>
              </a:tblPr>
              <a:tblGrid>
                <a:gridCol w="2220090">
                  <a:extLst>
                    <a:ext uri="{9D8B030D-6E8A-4147-A177-3AD203B41FA5}">
                      <a16:colId xmlns:a16="http://schemas.microsoft.com/office/drawing/2014/main" val="2606602855"/>
                    </a:ext>
                  </a:extLst>
                </a:gridCol>
                <a:gridCol w="1144095">
                  <a:extLst>
                    <a:ext uri="{9D8B030D-6E8A-4147-A177-3AD203B41FA5}">
                      <a16:colId xmlns:a16="http://schemas.microsoft.com/office/drawing/2014/main" val="3375731113"/>
                    </a:ext>
                  </a:extLst>
                </a:gridCol>
              </a:tblGrid>
              <a:tr h="309313">
                <a:tc>
                  <a:txBody>
                    <a:bodyPr/>
                    <a:lstStyle/>
                    <a:p>
                      <a:pPr algn="ctr" fontAlgn="b"/>
                      <a:r>
                        <a:rPr lang="en-US" sz="1400" u="none" strike="noStrike">
                          <a:effectLst/>
                        </a:rPr>
                        <a:t>Forecast Family</a:t>
                      </a:r>
                      <a:endParaRPr lang="en-US" sz="14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rPr>
                        <a:t>Sale Amount</a:t>
                      </a:r>
                      <a:endParaRPr lang="en-US" sz="14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11835123"/>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Control Valves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62.8 M</a:t>
                      </a:r>
                    </a:p>
                  </a:txBody>
                  <a:tcPr marL="9525" marR="9525" marT="9525" marB="0" anchor="b"/>
                </a:tc>
                <a:extLst>
                  <a:ext uri="{0D108BD9-81ED-4DB2-BD59-A6C34878D82A}">
                    <a16:rowId xmlns:a16="http://schemas.microsoft.com/office/drawing/2014/main" val="1343894619"/>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Aftermarket</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37.9 M</a:t>
                      </a:r>
                    </a:p>
                  </a:txBody>
                  <a:tcPr marL="9525" marR="9525" marT="9525" marB="0" anchor="b"/>
                </a:tc>
                <a:extLst>
                  <a:ext uri="{0D108BD9-81ED-4DB2-BD59-A6C34878D82A}">
                    <a16:rowId xmlns:a16="http://schemas.microsoft.com/office/drawing/2014/main" val="2572153604"/>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Pressure Regulators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25.0 M</a:t>
                      </a:r>
                    </a:p>
                  </a:txBody>
                  <a:tcPr marL="9525" marR="9525" marT="9525" marB="0" anchor="b"/>
                </a:tc>
                <a:extLst>
                  <a:ext uri="{0D108BD9-81ED-4DB2-BD59-A6C34878D82A}">
                    <a16:rowId xmlns:a16="http://schemas.microsoft.com/office/drawing/2014/main" val="2733264002"/>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Liquid Level Controllers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24.3 M</a:t>
                      </a:r>
                    </a:p>
                  </a:txBody>
                  <a:tcPr marL="9525" marR="9525" marT="9525" marB="0" anchor="b"/>
                </a:tc>
                <a:extLst>
                  <a:ext uri="{0D108BD9-81ED-4DB2-BD59-A6C34878D82A}">
                    <a16:rowId xmlns:a16="http://schemas.microsoft.com/office/drawing/2014/main" val="1114693628"/>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Pilots &amp; Accessories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13.7 M</a:t>
                      </a:r>
                    </a:p>
                  </a:txBody>
                  <a:tcPr marL="9525" marR="9525" marT="9525" marB="0" anchor="b"/>
                </a:tc>
                <a:extLst>
                  <a:ext uri="{0D108BD9-81ED-4DB2-BD59-A6C34878D82A}">
                    <a16:rowId xmlns:a16="http://schemas.microsoft.com/office/drawing/2014/main" val="3086275924"/>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Resell Items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4.8 M</a:t>
                      </a:r>
                    </a:p>
                  </a:txBody>
                  <a:tcPr marL="9525" marR="9525" marT="9525" marB="0" anchor="b"/>
                </a:tc>
                <a:extLst>
                  <a:ext uri="{0D108BD9-81ED-4DB2-BD59-A6C34878D82A}">
                    <a16:rowId xmlns:a16="http://schemas.microsoft.com/office/drawing/2014/main" val="2799625778"/>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Glycol Pumps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4.7 M</a:t>
                      </a:r>
                    </a:p>
                  </a:txBody>
                  <a:tcPr marL="9525" marR="9525" marT="9525" marB="0" anchor="b"/>
                </a:tc>
                <a:extLst>
                  <a:ext uri="{0D108BD9-81ED-4DB2-BD59-A6C34878D82A}">
                    <a16:rowId xmlns:a16="http://schemas.microsoft.com/office/drawing/2014/main" val="3291316806"/>
                  </a:ext>
                </a:extLst>
              </a:tr>
              <a:tr h="309313">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Temperature Controllers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2.8 M</a:t>
                      </a:r>
                    </a:p>
                  </a:txBody>
                  <a:tcPr marL="9525" marR="9525" marT="9525" marB="0" anchor="b"/>
                </a:tc>
                <a:extLst>
                  <a:ext uri="{0D108BD9-81ED-4DB2-BD59-A6C34878D82A}">
                    <a16:rowId xmlns:a16="http://schemas.microsoft.com/office/drawing/2014/main" val="2435604164"/>
                  </a:ext>
                </a:extLst>
              </a:tr>
            </a:tbl>
          </a:graphicData>
        </a:graphic>
      </p:graphicFrame>
    </p:spTree>
    <p:extLst>
      <p:ext uri="{BB962C8B-B14F-4D97-AF65-F5344CB8AC3E}">
        <p14:creationId xmlns:p14="http://schemas.microsoft.com/office/powerpoint/2010/main" val="4096947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AEDCF960-0F18-4FD4-A3C4-B9620C6B2490}"/>
              </a:ext>
            </a:extLst>
          </p:cNvPr>
          <p:cNvGraphicFramePr>
            <a:graphicFrameLocks/>
          </p:cNvGraphicFramePr>
          <p:nvPr/>
        </p:nvGraphicFramePr>
        <p:xfrm>
          <a:off x="335868" y="1519309"/>
          <a:ext cx="7678438" cy="3692771"/>
        </p:xfrm>
        <a:graphic>
          <a:graphicData uri="http://schemas.openxmlformats.org/drawingml/2006/chart">
            <c:chart xmlns:c="http://schemas.openxmlformats.org/drawingml/2006/chart" xmlns:r="http://schemas.openxmlformats.org/officeDocument/2006/relationships" r:id="rId3"/>
          </a:graphicData>
        </a:graphic>
      </p:graphicFrame>
      <p:sp>
        <p:nvSpPr>
          <p:cNvPr id="6" name="Frame 5">
            <a:extLst>
              <a:ext uri="{FF2B5EF4-FFF2-40B4-BE49-F238E27FC236}">
                <a16:creationId xmlns:a16="http://schemas.microsoft.com/office/drawing/2014/main" id="{A1EAECFA-A429-C849-809C-3B2E8AB8AF23}"/>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BA195978-2BF0-8243-8489-625C3B425220}"/>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1CE3902A-3144-6948-9B9B-67E13C5D0C04}"/>
              </a:ext>
            </a:extLst>
          </p:cNvPr>
          <p:cNvSpPr txBox="1"/>
          <p:nvPr/>
        </p:nvSpPr>
        <p:spPr>
          <a:xfrm>
            <a:off x="122582" y="152075"/>
            <a:ext cx="11946835" cy="769441"/>
          </a:xfrm>
          <a:prstGeom prst="rect">
            <a:avLst/>
          </a:prstGeom>
          <a:noFill/>
        </p:spPr>
        <p:txBody>
          <a:bodyPr wrap="square" rtlCol="0" anchor="t">
            <a:spAutoFit/>
          </a:bodyPr>
          <a:lstStyle/>
          <a:p>
            <a:pPr algn="ctr"/>
            <a:r>
              <a:rPr lang="en-US" sz="4400">
                <a:latin typeface="+mj-lt"/>
              </a:rPr>
              <a:t> Forecast Family</a:t>
            </a:r>
          </a:p>
        </p:txBody>
      </p:sp>
      <p:sp>
        <p:nvSpPr>
          <p:cNvPr id="9" name="Round Same Side Corner Rectangle 3">
            <a:extLst>
              <a:ext uri="{FF2B5EF4-FFF2-40B4-BE49-F238E27FC236}">
                <a16:creationId xmlns:a16="http://schemas.microsoft.com/office/drawing/2014/main" id="{3D354B6C-BCD7-034C-8712-38033E14DDBF}"/>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CA59E10C-9BBF-1144-BB24-A5663FBF6C3F}"/>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BEB2B2E4-5C66-404A-AD30-3B70FDA027CF}"/>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5CC82D07-53AC-1146-9E8B-3BB463627BC4}"/>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96D87636-57BB-5141-8163-5B324E551BB8}"/>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graphicFrame>
        <p:nvGraphicFramePr>
          <p:cNvPr id="4" name="Table 3">
            <a:extLst>
              <a:ext uri="{FF2B5EF4-FFF2-40B4-BE49-F238E27FC236}">
                <a16:creationId xmlns:a16="http://schemas.microsoft.com/office/drawing/2014/main" id="{9FF8B38F-B40A-4210-BC3F-2517252DD419}"/>
              </a:ext>
            </a:extLst>
          </p:cNvPr>
          <p:cNvGraphicFramePr>
            <a:graphicFrameLocks noGrp="1"/>
          </p:cNvGraphicFramePr>
          <p:nvPr/>
        </p:nvGraphicFramePr>
        <p:xfrm>
          <a:off x="8227592" y="1236535"/>
          <a:ext cx="3364186" cy="2129159"/>
        </p:xfrm>
        <a:graphic>
          <a:graphicData uri="http://schemas.openxmlformats.org/drawingml/2006/table">
            <a:tbl>
              <a:tblPr firstRow="1" bandRow="1">
                <a:tableStyleId>{5C22544A-7EE6-4342-B048-85BDC9FD1C3A}</a:tableStyleId>
              </a:tblPr>
              <a:tblGrid>
                <a:gridCol w="2126538">
                  <a:extLst>
                    <a:ext uri="{9D8B030D-6E8A-4147-A177-3AD203B41FA5}">
                      <a16:colId xmlns:a16="http://schemas.microsoft.com/office/drawing/2014/main" val="1821465569"/>
                    </a:ext>
                  </a:extLst>
                </a:gridCol>
                <a:gridCol w="1237648">
                  <a:extLst>
                    <a:ext uri="{9D8B030D-6E8A-4147-A177-3AD203B41FA5}">
                      <a16:colId xmlns:a16="http://schemas.microsoft.com/office/drawing/2014/main" val="3899995186"/>
                    </a:ext>
                  </a:extLst>
                </a:gridCol>
              </a:tblGrid>
              <a:tr h="346079">
                <a:tc>
                  <a:txBody>
                    <a:bodyPr/>
                    <a:lstStyle/>
                    <a:p>
                      <a:pPr algn="ctr" fontAlgn="b"/>
                      <a:r>
                        <a:rPr lang="en-US" sz="1400" u="none" strike="noStrike">
                          <a:effectLst/>
                        </a:rPr>
                        <a:t>Forecast Family</a:t>
                      </a:r>
                      <a:endParaRPr lang="en-US" sz="14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rPr>
                        <a:t>Sale Quantity</a:t>
                      </a:r>
                      <a:endParaRPr lang="en-US" sz="14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679946278"/>
                  </a:ext>
                </a:extLst>
              </a:tr>
              <a:tr h="188493">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Aftermarket</a:t>
                      </a:r>
                      <a:endParaRPr lang="en-US" sz="1400" b="0" i="0" u="none" strike="noStrike" kern="1200" cap="none">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935324</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597847822"/>
                  </a:ext>
                </a:extLst>
              </a:tr>
              <a:tr h="190500">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Control</a:t>
                      </a:r>
                      <a:r>
                        <a:rPr lang="en-US" sz="1400" u="none" strike="noStrike">
                          <a:effectLst/>
                          <a:latin typeface="Times New Roman" panose="02020603050405020304" pitchFamily="18" charset="0"/>
                          <a:cs typeface="Times New Roman" panose="02020603050405020304" pitchFamily="18" charset="0"/>
                        </a:rPr>
                        <a:t> Valves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89387</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230976342"/>
                  </a:ext>
                </a:extLst>
              </a:tr>
              <a:tr h="190500">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Pilots</a:t>
                      </a:r>
                      <a:r>
                        <a:rPr lang="en-US" sz="1400" u="none" strike="noStrike">
                          <a:effectLst/>
                          <a:latin typeface="Times New Roman" panose="02020603050405020304" pitchFamily="18" charset="0"/>
                          <a:cs typeface="Times New Roman" panose="02020603050405020304" pitchFamily="18" charset="0"/>
                        </a:rPr>
                        <a:t> &amp; Accessories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65310</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038838276"/>
                  </a:ext>
                </a:extLst>
              </a:tr>
              <a:tr h="190500">
                <a:tc>
                  <a:txBody>
                    <a:bodyPr/>
                    <a:lstStyle/>
                    <a:p>
                      <a:pPr algn="ctr" fontAlgn="b"/>
                      <a:r>
                        <a:rPr lang="en-US" sz="1400" u="none" strike="noStrike">
                          <a:effectLst/>
                          <a:latin typeface="Times New Roman" panose="02020603050405020304" pitchFamily="18" charset="0"/>
                          <a:cs typeface="Times New Roman" panose="02020603050405020304" pitchFamily="18" charset="0"/>
                        </a:rPr>
                        <a:t>Liquid Level Controllers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63397</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716139160"/>
                  </a:ext>
                </a:extLst>
              </a:tr>
              <a:tr h="190500">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Pressure</a:t>
                      </a:r>
                      <a:r>
                        <a:rPr lang="en-US" sz="1400" u="none" strike="noStrike">
                          <a:effectLst/>
                          <a:latin typeface="Times New Roman" panose="02020603050405020304" pitchFamily="18" charset="0"/>
                          <a:cs typeface="Times New Roman" panose="02020603050405020304" pitchFamily="18" charset="0"/>
                        </a:rPr>
                        <a:t> </a:t>
                      </a:r>
                      <a:r>
                        <a:rPr lang="en-US" sz="1400" u="none" strike="noStrike" kern="1200" cap="none">
                          <a:effectLst/>
                          <a:latin typeface="Times New Roman" panose="02020603050405020304" pitchFamily="18" charset="0"/>
                          <a:cs typeface="Times New Roman" panose="02020603050405020304" pitchFamily="18" charset="0"/>
                        </a:rPr>
                        <a:t>Regulators</a:t>
                      </a:r>
                      <a:endParaRPr lang="en-US" sz="1400" b="0" i="0" u="none" strike="noStrike" kern="1200" cap="none">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51769</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223936258"/>
                  </a:ext>
                </a:extLst>
              </a:tr>
              <a:tr h="190500">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Temperature Controllers</a:t>
                      </a:r>
                      <a:endParaRPr lang="en-US" sz="1400" b="0" i="0" u="none" strike="noStrike" kern="1200" cap="none">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37143</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501361505"/>
                  </a:ext>
                </a:extLst>
              </a:tr>
              <a:tr h="171201">
                <a:tc>
                  <a:txBody>
                    <a:bodyPr/>
                    <a:lstStyle/>
                    <a:p>
                      <a:pPr algn="ctr" fontAlgn="b"/>
                      <a:r>
                        <a:rPr lang="en-US" sz="1400" u="none" strike="noStrike" kern="1200" cap="none">
                          <a:effectLst/>
                          <a:latin typeface="Times New Roman" panose="02020603050405020304" pitchFamily="18" charset="0"/>
                          <a:cs typeface="Times New Roman" panose="02020603050405020304" pitchFamily="18" charset="0"/>
                        </a:rPr>
                        <a:t>Resell Items</a:t>
                      </a:r>
                      <a:endParaRPr lang="en-US" sz="1400" b="0" i="0" u="none" strike="noStrike" kern="1200" cap="none">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18537</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940881395"/>
                  </a:ext>
                </a:extLst>
              </a:tr>
              <a:tr h="190500">
                <a:tc>
                  <a:txBody>
                    <a:bodyPr/>
                    <a:lstStyle/>
                    <a:p>
                      <a:pPr algn="ctr" fontAlgn="b"/>
                      <a:r>
                        <a:rPr lang="en-US" sz="1400" u="none" strike="noStrike">
                          <a:effectLst/>
                          <a:latin typeface="Times New Roman" panose="02020603050405020304" pitchFamily="18" charset="0"/>
                          <a:cs typeface="Times New Roman" panose="02020603050405020304" pitchFamily="18" charset="0"/>
                        </a:rPr>
                        <a:t>Glycol Pumps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1109</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201667724"/>
                  </a:ext>
                </a:extLst>
              </a:tr>
            </a:tbl>
          </a:graphicData>
        </a:graphic>
      </p:graphicFrame>
      <p:graphicFrame>
        <p:nvGraphicFramePr>
          <p:cNvPr id="16" name="Table 15">
            <a:extLst>
              <a:ext uri="{FF2B5EF4-FFF2-40B4-BE49-F238E27FC236}">
                <a16:creationId xmlns:a16="http://schemas.microsoft.com/office/drawing/2014/main" id="{623F372C-7122-4A62-8643-26EDF5F1C8A4}"/>
              </a:ext>
            </a:extLst>
          </p:cNvPr>
          <p:cNvGraphicFramePr>
            <a:graphicFrameLocks noGrp="1"/>
          </p:cNvGraphicFramePr>
          <p:nvPr/>
        </p:nvGraphicFramePr>
        <p:xfrm>
          <a:off x="8227592" y="3553028"/>
          <a:ext cx="3364185" cy="2353296"/>
        </p:xfrm>
        <a:graphic>
          <a:graphicData uri="http://schemas.openxmlformats.org/drawingml/2006/table">
            <a:tbl>
              <a:tblPr firstRow="1" bandRow="1">
                <a:tableStyleId>{5C22544A-7EE6-4342-B048-85BDC9FD1C3A}</a:tableStyleId>
              </a:tblPr>
              <a:tblGrid>
                <a:gridCol w="2220090">
                  <a:extLst>
                    <a:ext uri="{9D8B030D-6E8A-4147-A177-3AD203B41FA5}">
                      <a16:colId xmlns:a16="http://schemas.microsoft.com/office/drawing/2014/main" val="2606602855"/>
                    </a:ext>
                  </a:extLst>
                </a:gridCol>
                <a:gridCol w="1144095">
                  <a:extLst>
                    <a:ext uri="{9D8B030D-6E8A-4147-A177-3AD203B41FA5}">
                      <a16:colId xmlns:a16="http://schemas.microsoft.com/office/drawing/2014/main" val="3375731113"/>
                    </a:ext>
                  </a:extLst>
                </a:gridCol>
              </a:tblGrid>
              <a:tr h="309313">
                <a:tc>
                  <a:txBody>
                    <a:bodyPr/>
                    <a:lstStyle/>
                    <a:p>
                      <a:pPr algn="ctr" fontAlgn="b"/>
                      <a:r>
                        <a:rPr lang="en-US" sz="1400" u="none" strike="noStrike">
                          <a:effectLst/>
                        </a:rPr>
                        <a:t>Forecast Family</a:t>
                      </a:r>
                      <a:endParaRPr lang="en-US" sz="14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rPr>
                        <a:t>Sale Amount</a:t>
                      </a:r>
                      <a:endParaRPr lang="en-US" sz="1400" b="1" i="0" u="none" strike="noStrike">
                        <a:solidFill>
                          <a:schemeClr val="bg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11835123"/>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Control Valves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62.8 M</a:t>
                      </a:r>
                    </a:p>
                  </a:txBody>
                  <a:tcPr marL="9525" marR="9525" marT="9525" marB="0" anchor="b"/>
                </a:tc>
                <a:extLst>
                  <a:ext uri="{0D108BD9-81ED-4DB2-BD59-A6C34878D82A}">
                    <a16:rowId xmlns:a16="http://schemas.microsoft.com/office/drawing/2014/main" val="1343894619"/>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Aftermarket</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37.9 M</a:t>
                      </a:r>
                    </a:p>
                  </a:txBody>
                  <a:tcPr marL="9525" marR="9525" marT="9525" marB="0" anchor="b"/>
                </a:tc>
                <a:extLst>
                  <a:ext uri="{0D108BD9-81ED-4DB2-BD59-A6C34878D82A}">
                    <a16:rowId xmlns:a16="http://schemas.microsoft.com/office/drawing/2014/main" val="2572153604"/>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Pressure Regulators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25.0 M</a:t>
                      </a:r>
                    </a:p>
                  </a:txBody>
                  <a:tcPr marL="9525" marR="9525" marT="9525" marB="0" anchor="b"/>
                </a:tc>
                <a:extLst>
                  <a:ext uri="{0D108BD9-81ED-4DB2-BD59-A6C34878D82A}">
                    <a16:rowId xmlns:a16="http://schemas.microsoft.com/office/drawing/2014/main" val="2733264002"/>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Liquid Level Controllers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24.3 M</a:t>
                      </a:r>
                    </a:p>
                  </a:txBody>
                  <a:tcPr marL="9525" marR="9525" marT="9525" marB="0" anchor="b"/>
                </a:tc>
                <a:extLst>
                  <a:ext uri="{0D108BD9-81ED-4DB2-BD59-A6C34878D82A}">
                    <a16:rowId xmlns:a16="http://schemas.microsoft.com/office/drawing/2014/main" val="1114693628"/>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Pilots &amp; Accessories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13.7 M</a:t>
                      </a:r>
                    </a:p>
                  </a:txBody>
                  <a:tcPr marL="9525" marR="9525" marT="9525" marB="0" anchor="b"/>
                </a:tc>
                <a:extLst>
                  <a:ext uri="{0D108BD9-81ED-4DB2-BD59-A6C34878D82A}">
                    <a16:rowId xmlns:a16="http://schemas.microsoft.com/office/drawing/2014/main" val="3086275924"/>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Resell Items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4.8 M</a:t>
                      </a:r>
                    </a:p>
                  </a:txBody>
                  <a:tcPr marL="9525" marR="9525" marT="9525" marB="0" anchor="b"/>
                </a:tc>
                <a:extLst>
                  <a:ext uri="{0D108BD9-81ED-4DB2-BD59-A6C34878D82A}">
                    <a16:rowId xmlns:a16="http://schemas.microsoft.com/office/drawing/2014/main" val="2799625778"/>
                  </a:ext>
                </a:extLst>
              </a:tr>
              <a:tr h="247810">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Glycol Pumps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4.7 M</a:t>
                      </a:r>
                    </a:p>
                  </a:txBody>
                  <a:tcPr marL="9525" marR="9525" marT="9525" marB="0" anchor="b"/>
                </a:tc>
                <a:extLst>
                  <a:ext uri="{0D108BD9-81ED-4DB2-BD59-A6C34878D82A}">
                    <a16:rowId xmlns:a16="http://schemas.microsoft.com/office/drawing/2014/main" val="3291316806"/>
                  </a:ext>
                </a:extLst>
              </a:tr>
              <a:tr h="309313">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Temperature Controllers</a:t>
                      </a:r>
                    </a:p>
                  </a:txBody>
                  <a:tcPr marL="9525" marR="9525" marT="9525" marB="0" anchor="b"/>
                </a:tc>
                <a:tc>
                  <a:txBody>
                    <a:bodyPr/>
                    <a:lstStyle/>
                    <a:p>
                      <a:pPr marL="0" algn="ctr" defTabSz="914400" rtl="0" eaLnBrk="1" fontAlgn="b" latinLnBrk="0" hangingPunct="1"/>
                      <a:r>
                        <a:rPr lang="en-US" sz="1400" u="none" strike="noStrike" kern="1200" cap="none">
                          <a:solidFill>
                            <a:schemeClr val="dk1"/>
                          </a:solidFill>
                          <a:effectLst/>
                          <a:latin typeface="Times New Roman" panose="02020603050405020304" pitchFamily="18" charset="0"/>
                          <a:ea typeface="+mn-ea"/>
                          <a:cs typeface="Times New Roman" panose="02020603050405020304" pitchFamily="18" charset="0"/>
                        </a:rPr>
                        <a:t>2.8 M</a:t>
                      </a:r>
                    </a:p>
                  </a:txBody>
                  <a:tcPr marL="9525" marR="9525" marT="9525" marB="0" anchor="b"/>
                </a:tc>
                <a:extLst>
                  <a:ext uri="{0D108BD9-81ED-4DB2-BD59-A6C34878D82A}">
                    <a16:rowId xmlns:a16="http://schemas.microsoft.com/office/drawing/2014/main" val="2435604164"/>
                  </a:ext>
                </a:extLst>
              </a:tr>
            </a:tbl>
          </a:graphicData>
        </a:graphic>
      </p:graphicFrame>
      <p:sp>
        <p:nvSpPr>
          <p:cNvPr id="2" name="Slide Number Placeholder 1">
            <a:extLst>
              <a:ext uri="{FF2B5EF4-FFF2-40B4-BE49-F238E27FC236}">
                <a16:creationId xmlns:a16="http://schemas.microsoft.com/office/drawing/2014/main" id="{3B1555C3-FEFE-48BE-9D10-2BFAA983A631}"/>
              </a:ext>
            </a:extLst>
          </p:cNvPr>
          <p:cNvSpPr>
            <a:spLocks noGrp="1"/>
          </p:cNvSpPr>
          <p:nvPr>
            <p:ph type="sldNum" sz="quarter" idx="12"/>
          </p:nvPr>
        </p:nvSpPr>
        <p:spPr/>
        <p:txBody>
          <a:bodyPr/>
          <a:lstStyle/>
          <a:p>
            <a:fld id="{C4DBD04E-AB01-A44E-9296-3407D4751369}" type="slidenum">
              <a:rPr lang="en-US" smtClean="0"/>
              <a:t>13</a:t>
            </a:fld>
            <a:endParaRPr lang="en-US"/>
          </a:p>
        </p:txBody>
      </p:sp>
    </p:spTree>
    <p:extLst>
      <p:ext uri="{BB962C8B-B14F-4D97-AF65-F5344CB8AC3E}">
        <p14:creationId xmlns:p14="http://schemas.microsoft.com/office/powerpoint/2010/main" val="2626953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3" name="TextBox 2">
            <a:extLst>
              <a:ext uri="{FF2B5EF4-FFF2-40B4-BE49-F238E27FC236}">
                <a16:creationId xmlns:a16="http://schemas.microsoft.com/office/drawing/2014/main" id="{99321FBA-BC74-4054-B2FF-B1C80B748565}"/>
              </a:ext>
            </a:extLst>
          </p:cNvPr>
          <p:cNvSpPr txBox="1"/>
          <p:nvPr/>
        </p:nvSpPr>
        <p:spPr>
          <a:xfrm>
            <a:off x="766258" y="1325523"/>
            <a:ext cx="7810430" cy="4324261"/>
          </a:xfrm>
          <a:prstGeom prst="rect">
            <a:avLst/>
          </a:prstGeom>
          <a:noFill/>
        </p:spPr>
        <p:txBody>
          <a:bodyPr wrap="square" rtlCol="0" anchor="t">
            <a:spAutoFit/>
          </a:bodyPr>
          <a:lstStyle/>
          <a:p>
            <a:pPr marL="285750" indent="-285750">
              <a:buFont typeface="Arial" panose="020B0604020202020204" pitchFamily="34" charset="0"/>
              <a:buChar char="•"/>
            </a:pPr>
            <a:r>
              <a:rPr lang="en-GB" sz="2000">
                <a:latin typeface="+mj-lt"/>
                <a:cs typeface="Times New Roman"/>
              </a:rPr>
              <a:t>In top 50 products sold, 40 are After Market Products.</a:t>
            </a:r>
          </a:p>
          <a:p>
            <a:r>
              <a:rPr lang="en-GB" sz="2000">
                <a:latin typeface="+mj-lt"/>
                <a:cs typeface="Times New Roman"/>
              </a:rPr>
              <a:t>     Ex: RDG, T2899, EBY</a:t>
            </a:r>
          </a:p>
          <a:p>
            <a:pPr marL="285750" indent="-285750">
              <a:buFont typeface="Arial" panose="020B0604020202020204" pitchFamily="34" charset="0"/>
              <a:buChar char="•"/>
            </a:pPr>
            <a:endParaRPr lang="en-GB" sz="2000">
              <a:latin typeface="+mj-lt"/>
              <a:cs typeface="Times New Roman" panose="02020603050405020304" pitchFamily="18" charset="0"/>
            </a:endParaRPr>
          </a:p>
          <a:p>
            <a:pPr marL="285750" indent="-285750">
              <a:buFont typeface="Arial" panose="020B0604020202020204" pitchFamily="34" charset="0"/>
              <a:buChar char="•"/>
            </a:pPr>
            <a:endParaRPr lang="en-GB" sz="2000">
              <a:latin typeface="+mj-lt"/>
              <a:cs typeface="Times New Roman" panose="02020603050405020304" pitchFamily="18" charset="0"/>
            </a:endParaRPr>
          </a:p>
          <a:p>
            <a:pPr marL="285750" indent="-285750">
              <a:buFont typeface="Arial" panose="020B0604020202020204" pitchFamily="34" charset="0"/>
              <a:buChar char="•"/>
            </a:pPr>
            <a:r>
              <a:rPr lang="en-GB" sz="2000">
                <a:latin typeface="+mj-lt"/>
                <a:cs typeface="Times New Roman"/>
              </a:rPr>
              <a:t>Top products excluding After Market,</a:t>
            </a:r>
          </a:p>
          <a:p>
            <a:r>
              <a:rPr lang="en-GB" sz="2000">
                <a:latin typeface="+mj-lt"/>
                <a:cs typeface="Times New Roman"/>
              </a:rPr>
              <a:t>     Ex: AAR, EFU, EFG, ECP</a:t>
            </a:r>
          </a:p>
          <a:p>
            <a:r>
              <a:rPr lang="en-GB" sz="2000">
                <a:latin typeface="+mj-lt"/>
                <a:cs typeface="Times New Roman"/>
              </a:rPr>
              <a:t>     </a:t>
            </a: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GB" sz="900">
              <a:solidFill>
                <a:schemeClr val="accent4"/>
              </a:solidFill>
              <a:latin typeface="+mj-lt"/>
              <a:cs typeface="Times New Roman" panose="02020603050405020304" pitchFamily="18" charset="0"/>
            </a:endParaRPr>
          </a:p>
          <a:p>
            <a:endParaRPr lang="en-US" sz="900">
              <a:solidFill>
                <a:schemeClr val="accent4"/>
              </a:solidFill>
              <a:latin typeface="+mj-lt"/>
              <a:cs typeface="Times New Roman" panose="02020603050405020304" pitchFamily="18" charset="0"/>
            </a:endParaRPr>
          </a:p>
        </p:txBody>
      </p:sp>
      <p:pic>
        <p:nvPicPr>
          <p:cNvPr id="5" name="Picture 4">
            <a:extLst>
              <a:ext uri="{FF2B5EF4-FFF2-40B4-BE49-F238E27FC236}">
                <a16:creationId xmlns:a16="http://schemas.microsoft.com/office/drawing/2014/main" id="{EC9AF36D-0BA1-4794-B37C-07E0E0388325}"/>
              </a:ext>
            </a:extLst>
          </p:cNvPr>
          <p:cNvPicPr>
            <a:picLocks noChangeAspect="1"/>
          </p:cNvPicPr>
          <p:nvPr/>
        </p:nvPicPr>
        <p:blipFill>
          <a:blip r:embed="rId3"/>
          <a:stretch>
            <a:fillRect/>
          </a:stretch>
        </p:blipFill>
        <p:spPr>
          <a:xfrm>
            <a:off x="7062200" y="1420284"/>
            <a:ext cx="749763" cy="6811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3A8DDFEC-49F1-4B00-AE23-735E16F4AB1E}"/>
              </a:ext>
            </a:extLst>
          </p:cNvPr>
          <p:cNvPicPr>
            <a:picLocks noChangeAspect="1"/>
          </p:cNvPicPr>
          <p:nvPr/>
        </p:nvPicPr>
        <p:blipFill>
          <a:blip r:embed="rId4"/>
          <a:stretch>
            <a:fillRect/>
          </a:stretch>
        </p:blipFill>
        <p:spPr>
          <a:xfrm>
            <a:off x="7029827" y="2517759"/>
            <a:ext cx="814507" cy="718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Frame 6">
            <a:extLst>
              <a:ext uri="{FF2B5EF4-FFF2-40B4-BE49-F238E27FC236}">
                <a16:creationId xmlns:a16="http://schemas.microsoft.com/office/drawing/2014/main" id="{47203CBE-F527-CD4D-8AA9-E6B182BA807B}"/>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Google Shape;45;p2">
            <a:extLst>
              <a:ext uri="{FF2B5EF4-FFF2-40B4-BE49-F238E27FC236}">
                <a16:creationId xmlns:a16="http://schemas.microsoft.com/office/drawing/2014/main" id="{B2E6D090-DCAC-4A49-B913-A9E1B474A122}"/>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9" name="TextBox 8">
            <a:extLst>
              <a:ext uri="{FF2B5EF4-FFF2-40B4-BE49-F238E27FC236}">
                <a16:creationId xmlns:a16="http://schemas.microsoft.com/office/drawing/2014/main" id="{E95365BE-CA68-A247-9611-A37CD7CC4CDB}"/>
              </a:ext>
            </a:extLst>
          </p:cNvPr>
          <p:cNvSpPr txBox="1"/>
          <p:nvPr/>
        </p:nvSpPr>
        <p:spPr>
          <a:xfrm>
            <a:off x="122582" y="152075"/>
            <a:ext cx="11946835" cy="769441"/>
          </a:xfrm>
          <a:prstGeom prst="rect">
            <a:avLst/>
          </a:prstGeom>
          <a:noFill/>
        </p:spPr>
        <p:txBody>
          <a:bodyPr wrap="square" rtlCol="0">
            <a:spAutoFit/>
          </a:bodyPr>
          <a:lstStyle/>
          <a:p>
            <a:pPr algn="ctr"/>
            <a:r>
              <a:rPr lang="en-US" sz="4400">
                <a:latin typeface="+mj-lt"/>
              </a:rPr>
              <a:t>Sales in Last 12 Months</a:t>
            </a:r>
          </a:p>
        </p:txBody>
      </p:sp>
      <p:sp>
        <p:nvSpPr>
          <p:cNvPr id="10" name="Round Same Side Corner Rectangle 3">
            <a:extLst>
              <a:ext uri="{FF2B5EF4-FFF2-40B4-BE49-F238E27FC236}">
                <a16:creationId xmlns:a16="http://schemas.microsoft.com/office/drawing/2014/main" id="{2A357C8E-1CD1-A643-895A-FCE14E4050A7}"/>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1" name="Round Same Side Corner Rectangle 3">
            <a:extLst>
              <a:ext uri="{FF2B5EF4-FFF2-40B4-BE49-F238E27FC236}">
                <a16:creationId xmlns:a16="http://schemas.microsoft.com/office/drawing/2014/main" id="{84EA068B-DCE0-AF42-8D37-948551033D4A}"/>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2" name="Round Same Side Corner Rectangle 3">
            <a:extLst>
              <a:ext uri="{FF2B5EF4-FFF2-40B4-BE49-F238E27FC236}">
                <a16:creationId xmlns:a16="http://schemas.microsoft.com/office/drawing/2014/main" id="{1C277A17-6782-724B-A565-7B0E252015BB}"/>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3" name="Round Same Side Corner Rectangle 3">
            <a:extLst>
              <a:ext uri="{FF2B5EF4-FFF2-40B4-BE49-F238E27FC236}">
                <a16:creationId xmlns:a16="http://schemas.microsoft.com/office/drawing/2014/main" id="{056C64CB-D9E5-A44B-9F40-0E6AD939CD0E}"/>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4" name="Round Same Side Corner Rectangle 3">
            <a:extLst>
              <a:ext uri="{FF2B5EF4-FFF2-40B4-BE49-F238E27FC236}">
                <a16:creationId xmlns:a16="http://schemas.microsoft.com/office/drawing/2014/main" id="{33207844-6DDD-3544-B4D5-8CD39F5DE57B}"/>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graphicFrame>
        <p:nvGraphicFramePr>
          <p:cNvPr id="2" name="Table 1">
            <a:extLst>
              <a:ext uri="{FF2B5EF4-FFF2-40B4-BE49-F238E27FC236}">
                <a16:creationId xmlns:a16="http://schemas.microsoft.com/office/drawing/2014/main" id="{4E074F37-4E95-4D60-8248-F7E144B4E88C}"/>
              </a:ext>
            </a:extLst>
          </p:cNvPr>
          <p:cNvGraphicFramePr>
            <a:graphicFrameLocks noGrp="1"/>
          </p:cNvGraphicFramePr>
          <p:nvPr>
            <p:extLst>
              <p:ext uri="{D42A27DB-BD31-4B8C-83A1-F6EECF244321}">
                <p14:modId xmlns:p14="http://schemas.microsoft.com/office/powerpoint/2010/main" val="975238206"/>
              </p:ext>
            </p:extLst>
          </p:nvPr>
        </p:nvGraphicFramePr>
        <p:xfrm>
          <a:off x="1081754" y="4003680"/>
          <a:ext cx="6979033" cy="1114425"/>
        </p:xfrm>
        <a:graphic>
          <a:graphicData uri="http://schemas.openxmlformats.org/drawingml/2006/table">
            <a:tbl>
              <a:tblPr firstRow="1" bandRow="1">
                <a:tableStyleId>{5C22544A-7EE6-4342-B048-85BDC9FD1C3A}</a:tableStyleId>
              </a:tblPr>
              <a:tblGrid>
                <a:gridCol w="2039897">
                  <a:extLst>
                    <a:ext uri="{9D8B030D-6E8A-4147-A177-3AD203B41FA5}">
                      <a16:colId xmlns:a16="http://schemas.microsoft.com/office/drawing/2014/main" val="3598877858"/>
                    </a:ext>
                  </a:extLst>
                </a:gridCol>
                <a:gridCol w="1051235">
                  <a:extLst>
                    <a:ext uri="{9D8B030D-6E8A-4147-A177-3AD203B41FA5}">
                      <a16:colId xmlns:a16="http://schemas.microsoft.com/office/drawing/2014/main" val="1984202849"/>
                    </a:ext>
                  </a:extLst>
                </a:gridCol>
                <a:gridCol w="1651941">
                  <a:extLst>
                    <a:ext uri="{9D8B030D-6E8A-4147-A177-3AD203B41FA5}">
                      <a16:colId xmlns:a16="http://schemas.microsoft.com/office/drawing/2014/main" val="1789120260"/>
                    </a:ext>
                  </a:extLst>
                </a:gridCol>
                <a:gridCol w="1151352">
                  <a:extLst>
                    <a:ext uri="{9D8B030D-6E8A-4147-A177-3AD203B41FA5}">
                      <a16:colId xmlns:a16="http://schemas.microsoft.com/office/drawing/2014/main" val="1582181786"/>
                    </a:ext>
                  </a:extLst>
                </a:gridCol>
                <a:gridCol w="1084608">
                  <a:extLst>
                    <a:ext uri="{9D8B030D-6E8A-4147-A177-3AD203B41FA5}">
                      <a16:colId xmlns:a16="http://schemas.microsoft.com/office/drawing/2014/main" val="2692302181"/>
                    </a:ext>
                  </a:extLst>
                </a:gridCol>
              </a:tblGrid>
              <a:tr h="190500">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Item Number</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Category</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Item Type</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Quantity Sold</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Sale Amount</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065751333"/>
                  </a:ext>
                </a:extLst>
              </a:tr>
              <a:tr h="190500">
                <a:tc>
                  <a:txBody>
                    <a:bodyPr/>
                    <a:lstStyle/>
                    <a:p>
                      <a:pPr algn="ctr" fontAlgn="b"/>
                      <a:r>
                        <a:rPr lang="en-US" sz="1400" u="none" strike="noStrike">
                          <a:effectLst/>
                          <a:latin typeface="Times New Roman" panose="02020603050405020304" pitchFamily="18" charset="0"/>
                          <a:cs typeface="Times New Roman" panose="02020603050405020304" pitchFamily="18" charset="0"/>
                        </a:rPr>
                        <a:t>AAR</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Pressure Regulators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18461</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6.7 M</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917471863"/>
                  </a:ext>
                </a:extLst>
              </a:tr>
              <a:tr h="190500">
                <a:tc>
                  <a:txBody>
                    <a:bodyPr/>
                    <a:lstStyle/>
                    <a:p>
                      <a:pPr algn="ctr" fontAlgn="b"/>
                      <a:r>
                        <a:rPr lang="en-US" sz="1400" u="none" strike="noStrike">
                          <a:effectLst/>
                          <a:latin typeface="Times New Roman" panose="02020603050405020304" pitchFamily="18" charset="0"/>
                          <a:cs typeface="Times New Roman" panose="02020603050405020304" pitchFamily="18" charset="0"/>
                        </a:rPr>
                        <a:t>EFU</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Control Valves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1818</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5.1 M</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362408876"/>
                  </a:ext>
                </a:extLst>
              </a:tr>
              <a:tr h="190500">
                <a:tc>
                  <a:txBody>
                    <a:bodyPr/>
                    <a:lstStyle/>
                    <a:p>
                      <a:pPr algn="ctr" fontAlgn="b"/>
                      <a:r>
                        <a:rPr lang="en-US" sz="1400" u="none" strike="noStrike">
                          <a:effectLst/>
                          <a:latin typeface="Times New Roman" panose="02020603050405020304" pitchFamily="18" charset="0"/>
                          <a:cs typeface="Times New Roman" panose="02020603050405020304" pitchFamily="18" charset="0"/>
                        </a:rPr>
                        <a:t>EFG</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Control Valves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3144</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3.8 M</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655303776"/>
                  </a:ext>
                </a:extLst>
              </a:tr>
              <a:tr h="190500">
                <a:tc>
                  <a:txBody>
                    <a:bodyPr/>
                    <a:lstStyle/>
                    <a:p>
                      <a:pPr algn="ctr" fontAlgn="b"/>
                      <a:r>
                        <a:rPr lang="en-US" sz="1400" u="none" strike="noStrike">
                          <a:effectLst/>
                          <a:latin typeface="Times New Roman" panose="02020603050405020304" pitchFamily="18" charset="0"/>
                          <a:cs typeface="Times New Roman" panose="02020603050405020304" pitchFamily="18" charset="0"/>
                        </a:rPr>
                        <a:t>ECP</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Control Valves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6260</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3.5 M</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776992160"/>
                  </a:ext>
                </a:extLst>
              </a:tr>
            </a:tbl>
          </a:graphicData>
        </a:graphic>
      </p:graphicFrame>
      <p:sp>
        <p:nvSpPr>
          <p:cNvPr id="4" name="Slide Number Placeholder 3">
            <a:extLst>
              <a:ext uri="{FF2B5EF4-FFF2-40B4-BE49-F238E27FC236}">
                <a16:creationId xmlns:a16="http://schemas.microsoft.com/office/drawing/2014/main" id="{8884C5D7-8C73-F444-82EC-E46B8DB824BA}"/>
              </a:ext>
            </a:extLst>
          </p:cNvPr>
          <p:cNvSpPr>
            <a:spLocks noGrp="1"/>
          </p:cNvSpPr>
          <p:nvPr>
            <p:ph type="sldNum" sz="quarter" idx="12"/>
          </p:nvPr>
        </p:nvSpPr>
        <p:spPr/>
        <p:txBody>
          <a:bodyPr/>
          <a:lstStyle/>
          <a:p>
            <a:fld id="{C4DBD04E-AB01-A44E-9296-3407D4751369}" type="slidenum">
              <a:rPr lang="en-US" smtClean="0"/>
              <a:t>14</a:t>
            </a:fld>
            <a:endParaRPr lang="en-US"/>
          </a:p>
        </p:txBody>
      </p:sp>
    </p:spTree>
    <p:extLst>
      <p:ext uri="{BB962C8B-B14F-4D97-AF65-F5344CB8AC3E}">
        <p14:creationId xmlns:p14="http://schemas.microsoft.com/office/powerpoint/2010/main" val="1738194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53D5027-B5C0-AF41-A4CE-4C37B15B3ACE}"/>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434057D5-2BBF-9840-B8E1-97FBF9D488B6}"/>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0EB6A644-A545-D648-A565-5EAB983AFC43}"/>
              </a:ext>
            </a:extLst>
          </p:cNvPr>
          <p:cNvSpPr txBox="1"/>
          <p:nvPr/>
        </p:nvSpPr>
        <p:spPr>
          <a:xfrm>
            <a:off x="122582" y="152075"/>
            <a:ext cx="11946835" cy="769441"/>
          </a:xfrm>
          <a:prstGeom prst="rect">
            <a:avLst/>
          </a:prstGeom>
          <a:noFill/>
        </p:spPr>
        <p:txBody>
          <a:bodyPr wrap="square" rtlCol="0">
            <a:spAutoFit/>
          </a:bodyPr>
          <a:lstStyle/>
          <a:p>
            <a:pPr algn="ctr"/>
            <a:r>
              <a:rPr lang="en-US" sz="4400" dirty="0">
                <a:latin typeface="+mj-lt"/>
              </a:rPr>
              <a:t>Unit </a:t>
            </a:r>
            <a:r>
              <a:rPr lang="en-US" sz="4400">
                <a:latin typeface="+mj-lt"/>
              </a:rPr>
              <a:t>Cost</a:t>
            </a:r>
            <a:r>
              <a:rPr lang="en-US" sz="4400" dirty="0">
                <a:latin typeface="+mj-lt"/>
              </a:rPr>
              <a:t> &gt; Base Price</a:t>
            </a:r>
          </a:p>
        </p:txBody>
      </p:sp>
      <p:sp>
        <p:nvSpPr>
          <p:cNvPr id="9" name="Round Same Side Corner Rectangle 3">
            <a:extLst>
              <a:ext uri="{FF2B5EF4-FFF2-40B4-BE49-F238E27FC236}">
                <a16:creationId xmlns:a16="http://schemas.microsoft.com/office/drawing/2014/main" id="{214D4C9D-9EB9-4046-91D3-CE60C80C185F}"/>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2948D231-1B39-4A43-9FD6-68D24E398042}"/>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EF4B10D4-D4B7-6041-B162-EDA175C0C467}"/>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3E36CA22-B954-9942-A285-B109ECC9058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0A591D5D-1B74-5A4B-9D7A-102615E9510C}"/>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2" name="Slide Number Placeholder 1">
            <a:extLst>
              <a:ext uri="{FF2B5EF4-FFF2-40B4-BE49-F238E27FC236}">
                <a16:creationId xmlns:a16="http://schemas.microsoft.com/office/drawing/2014/main" id="{4B133388-02C2-2E48-9A06-CD1CE9F9BCA3}"/>
              </a:ext>
            </a:extLst>
          </p:cNvPr>
          <p:cNvSpPr>
            <a:spLocks noGrp="1"/>
          </p:cNvSpPr>
          <p:nvPr>
            <p:ph type="sldNum" sz="quarter" idx="12"/>
          </p:nvPr>
        </p:nvSpPr>
        <p:spPr/>
        <p:txBody>
          <a:bodyPr/>
          <a:lstStyle/>
          <a:p>
            <a:fld id="{C4DBD04E-AB01-A44E-9296-3407D4751369}" type="slidenum">
              <a:rPr lang="en-US" smtClean="0"/>
              <a:t>15</a:t>
            </a:fld>
            <a:endParaRPr lang="en-US"/>
          </a:p>
        </p:txBody>
      </p:sp>
      <p:graphicFrame>
        <p:nvGraphicFramePr>
          <p:cNvPr id="14" name="Chart 13">
            <a:extLst>
              <a:ext uri="{FF2B5EF4-FFF2-40B4-BE49-F238E27FC236}">
                <a16:creationId xmlns:a16="http://schemas.microsoft.com/office/drawing/2014/main" id="{4F001CA1-680B-498C-B780-1E90A7AA9CD7}"/>
              </a:ext>
            </a:extLst>
          </p:cNvPr>
          <p:cNvGraphicFramePr>
            <a:graphicFrameLocks/>
          </p:cNvGraphicFramePr>
          <p:nvPr>
            <p:extLst>
              <p:ext uri="{D42A27DB-BD31-4B8C-83A1-F6EECF244321}">
                <p14:modId xmlns:p14="http://schemas.microsoft.com/office/powerpoint/2010/main" val="235086014"/>
              </p:ext>
            </p:extLst>
          </p:nvPr>
        </p:nvGraphicFramePr>
        <p:xfrm>
          <a:off x="2063703" y="1480770"/>
          <a:ext cx="8426694" cy="36620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14734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42660" y="1125663"/>
            <a:ext cx="2103369" cy="373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Rectangle 2"/>
          <p:cNvSpPr/>
          <p:nvPr/>
        </p:nvSpPr>
        <p:spPr>
          <a:xfrm>
            <a:off x="5412707" y="1121951"/>
            <a:ext cx="1899762" cy="368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4" name="Picture 5" descr="A picture containing brick&#10;&#10;Description generated with very high confidence">
            <a:extLst>
              <a:ext uri="{FF2B5EF4-FFF2-40B4-BE49-F238E27FC236}">
                <a16:creationId xmlns:a16="http://schemas.microsoft.com/office/drawing/2014/main" id="{D22EEBA2-5822-4FCA-A100-62E4E5806CBE}"/>
              </a:ext>
            </a:extLst>
          </p:cNvPr>
          <p:cNvPicPr>
            <a:picLocks noChangeAspect="1"/>
          </p:cNvPicPr>
          <p:nvPr/>
        </p:nvPicPr>
        <p:blipFill>
          <a:blip r:embed="rId2"/>
          <a:stretch>
            <a:fillRect/>
          </a:stretch>
        </p:blipFill>
        <p:spPr>
          <a:xfrm>
            <a:off x="1586748" y="1244830"/>
            <a:ext cx="8722760" cy="4723289"/>
          </a:xfrm>
          <a:prstGeom prst="rect">
            <a:avLst/>
          </a:prstGeom>
        </p:spPr>
      </p:pic>
      <p:sp>
        <p:nvSpPr>
          <p:cNvPr id="7" name="Frame 6">
            <a:extLst>
              <a:ext uri="{FF2B5EF4-FFF2-40B4-BE49-F238E27FC236}">
                <a16:creationId xmlns:a16="http://schemas.microsoft.com/office/drawing/2014/main" id="{4457D9C9-B670-EA43-89BC-1E5B3E3CE522}"/>
              </a:ext>
            </a:extLst>
          </p:cNvPr>
          <p:cNvSpPr/>
          <p:nvPr/>
        </p:nvSpPr>
        <p:spPr>
          <a:xfrm>
            <a:off x="122582" y="72206"/>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Google Shape;45;p2">
            <a:extLst>
              <a:ext uri="{FF2B5EF4-FFF2-40B4-BE49-F238E27FC236}">
                <a16:creationId xmlns:a16="http://schemas.microsoft.com/office/drawing/2014/main" id="{7C529884-7FA9-0B47-9D12-F75951B83157}"/>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9" name="TextBox 8">
            <a:extLst>
              <a:ext uri="{FF2B5EF4-FFF2-40B4-BE49-F238E27FC236}">
                <a16:creationId xmlns:a16="http://schemas.microsoft.com/office/drawing/2014/main" id="{166F7035-1444-CD49-8359-B1EB980030CA}"/>
              </a:ext>
            </a:extLst>
          </p:cNvPr>
          <p:cNvSpPr txBox="1"/>
          <p:nvPr/>
        </p:nvSpPr>
        <p:spPr>
          <a:xfrm>
            <a:off x="122582" y="152075"/>
            <a:ext cx="11946835" cy="769441"/>
          </a:xfrm>
          <a:prstGeom prst="rect">
            <a:avLst/>
          </a:prstGeom>
          <a:noFill/>
        </p:spPr>
        <p:txBody>
          <a:bodyPr wrap="square" rtlCol="0">
            <a:spAutoFit/>
          </a:bodyPr>
          <a:lstStyle/>
          <a:p>
            <a:pPr algn="ctr"/>
            <a:r>
              <a:rPr lang="en-US" sz="4400">
                <a:latin typeface="+mj-lt"/>
              </a:rPr>
              <a:t>Profit % of Top Performing Products</a:t>
            </a:r>
          </a:p>
        </p:txBody>
      </p:sp>
      <p:sp>
        <p:nvSpPr>
          <p:cNvPr id="10" name="Round Same Side Corner Rectangle 3">
            <a:extLst>
              <a:ext uri="{FF2B5EF4-FFF2-40B4-BE49-F238E27FC236}">
                <a16:creationId xmlns:a16="http://schemas.microsoft.com/office/drawing/2014/main" id="{81607B16-439C-E644-8E35-90070490B585}"/>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1" name="Round Same Side Corner Rectangle 3">
            <a:extLst>
              <a:ext uri="{FF2B5EF4-FFF2-40B4-BE49-F238E27FC236}">
                <a16:creationId xmlns:a16="http://schemas.microsoft.com/office/drawing/2014/main" id="{47460D5F-F5DC-6B4E-9377-1E668EB9B8E3}"/>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2" name="Round Same Side Corner Rectangle 3">
            <a:extLst>
              <a:ext uri="{FF2B5EF4-FFF2-40B4-BE49-F238E27FC236}">
                <a16:creationId xmlns:a16="http://schemas.microsoft.com/office/drawing/2014/main" id="{EF46F2A3-9B6B-0B42-AC94-186053650DA9}"/>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5" name="Round Same Side Corner Rectangle 3">
            <a:extLst>
              <a:ext uri="{FF2B5EF4-FFF2-40B4-BE49-F238E27FC236}">
                <a16:creationId xmlns:a16="http://schemas.microsoft.com/office/drawing/2014/main" id="{BC2B3D0B-407C-E544-8EEC-8CC1BA09479D}"/>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6" name="Round Same Side Corner Rectangle 3">
            <a:extLst>
              <a:ext uri="{FF2B5EF4-FFF2-40B4-BE49-F238E27FC236}">
                <a16:creationId xmlns:a16="http://schemas.microsoft.com/office/drawing/2014/main" id="{9779F61C-D7BA-C847-9E64-3FF6589DB6DD}"/>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5" name="Slide Number Placeholder 4">
            <a:extLst>
              <a:ext uri="{FF2B5EF4-FFF2-40B4-BE49-F238E27FC236}">
                <a16:creationId xmlns:a16="http://schemas.microsoft.com/office/drawing/2014/main" id="{0E724B34-4D15-F149-8957-F597DF23FA2D}"/>
              </a:ext>
            </a:extLst>
          </p:cNvPr>
          <p:cNvSpPr>
            <a:spLocks noGrp="1"/>
          </p:cNvSpPr>
          <p:nvPr>
            <p:ph type="sldNum" sz="quarter" idx="12"/>
          </p:nvPr>
        </p:nvSpPr>
        <p:spPr/>
        <p:txBody>
          <a:bodyPr/>
          <a:lstStyle/>
          <a:p>
            <a:fld id="{C4DBD04E-AB01-A44E-9296-3407D4751369}" type="slidenum">
              <a:rPr lang="en-US" smtClean="0"/>
              <a:t>16</a:t>
            </a:fld>
            <a:endParaRPr lang="en-US"/>
          </a:p>
        </p:txBody>
      </p:sp>
    </p:spTree>
    <p:extLst>
      <p:ext uri="{BB962C8B-B14F-4D97-AF65-F5344CB8AC3E}">
        <p14:creationId xmlns:p14="http://schemas.microsoft.com/office/powerpoint/2010/main" val="2780563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BB2664-7C09-4041-8F64-5F601C5A5A37}"/>
              </a:ext>
            </a:extLst>
          </p:cNvPr>
          <p:cNvPicPr>
            <a:picLocks noChangeAspect="1"/>
          </p:cNvPicPr>
          <p:nvPr/>
        </p:nvPicPr>
        <p:blipFill>
          <a:blip r:embed="rId2"/>
          <a:stretch>
            <a:fillRect/>
          </a:stretch>
        </p:blipFill>
        <p:spPr>
          <a:xfrm>
            <a:off x="10780544" y="1186297"/>
            <a:ext cx="597284" cy="789474"/>
          </a:xfrm>
          <a:prstGeom prst="rect">
            <a:avLst/>
          </a:prstGeom>
        </p:spPr>
      </p:pic>
      <p:pic>
        <p:nvPicPr>
          <p:cNvPr id="2" name="Picture 2" descr="A screenshot of a cell phone&#10;&#10;Description generated with very high confidence">
            <a:extLst>
              <a:ext uri="{FF2B5EF4-FFF2-40B4-BE49-F238E27FC236}">
                <a16:creationId xmlns:a16="http://schemas.microsoft.com/office/drawing/2014/main" id="{45C8E233-C13F-4FEB-A6DA-B64ED6468268}"/>
              </a:ext>
            </a:extLst>
          </p:cNvPr>
          <p:cNvPicPr>
            <a:picLocks noChangeAspect="1"/>
          </p:cNvPicPr>
          <p:nvPr/>
        </p:nvPicPr>
        <p:blipFill>
          <a:blip r:embed="rId3"/>
          <a:stretch>
            <a:fillRect/>
          </a:stretch>
        </p:blipFill>
        <p:spPr>
          <a:xfrm>
            <a:off x="1001831" y="1082425"/>
            <a:ext cx="9605831" cy="5380246"/>
          </a:xfrm>
          <a:prstGeom prst="rect">
            <a:avLst/>
          </a:prstGeom>
        </p:spPr>
      </p:pic>
      <p:sp>
        <p:nvSpPr>
          <p:cNvPr id="16" name="Frame 15">
            <a:extLst>
              <a:ext uri="{FF2B5EF4-FFF2-40B4-BE49-F238E27FC236}">
                <a16:creationId xmlns:a16="http://schemas.microsoft.com/office/drawing/2014/main" id="{5A944D49-A1E7-2D41-AA31-A911CAA92FE3}"/>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Google Shape;45;p2">
            <a:extLst>
              <a:ext uri="{FF2B5EF4-FFF2-40B4-BE49-F238E27FC236}">
                <a16:creationId xmlns:a16="http://schemas.microsoft.com/office/drawing/2014/main" id="{0F4B5AE4-CFC7-7D46-8603-E0D92C6B16C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6AD6C71F-C353-0B48-BC14-E0C8708D0CB8}"/>
              </a:ext>
            </a:extLst>
          </p:cNvPr>
          <p:cNvSpPr txBox="1"/>
          <p:nvPr/>
        </p:nvSpPr>
        <p:spPr>
          <a:xfrm>
            <a:off x="122582" y="152075"/>
            <a:ext cx="11946835" cy="769441"/>
          </a:xfrm>
          <a:prstGeom prst="rect">
            <a:avLst/>
          </a:prstGeom>
          <a:noFill/>
        </p:spPr>
        <p:txBody>
          <a:bodyPr wrap="square" rtlCol="0">
            <a:spAutoFit/>
          </a:bodyPr>
          <a:lstStyle/>
          <a:p>
            <a:pPr algn="ctr"/>
            <a:r>
              <a:rPr lang="en-US" sz="4400">
                <a:latin typeface="+mj-lt"/>
              </a:rPr>
              <a:t>Total Margin % (Product Category)</a:t>
            </a:r>
          </a:p>
        </p:txBody>
      </p:sp>
      <p:sp>
        <p:nvSpPr>
          <p:cNvPr id="19" name="Round Same Side Corner Rectangle 3">
            <a:extLst>
              <a:ext uri="{FF2B5EF4-FFF2-40B4-BE49-F238E27FC236}">
                <a16:creationId xmlns:a16="http://schemas.microsoft.com/office/drawing/2014/main" id="{A6350931-A6DA-D448-BB6D-24625EDF8F1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20" name="Round Same Side Corner Rectangle 3">
            <a:extLst>
              <a:ext uri="{FF2B5EF4-FFF2-40B4-BE49-F238E27FC236}">
                <a16:creationId xmlns:a16="http://schemas.microsoft.com/office/drawing/2014/main" id="{CE662454-AE78-9D4A-A24C-670086DDD64C}"/>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21" name="Round Same Side Corner Rectangle 3">
            <a:extLst>
              <a:ext uri="{FF2B5EF4-FFF2-40B4-BE49-F238E27FC236}">
                <a16:creationId xmlns:a16="http://schemas.microsoft.com/office/drawing/2014/main" id="{904A541A-9587-E741-BA73-8E4750683461}"/>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22" name="Round Same Side Corner Rectangle 3">
            <a:extLst>
              <a:ext uri="{FF2B5EF4-FFF2-40B4-BE49-F238E27FC236}">
                <a16:creationId xmlns:a16="http://schemas.microsoft.com/office/drawing/2014/main" id="{89B22B9D-EA6E-A948-9153-83986CAFA864}"/>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23" name="Round Same Side Corner Rectangle 3">
            <a:extLst>
              <a:ext uri="{FF2B5EF4-FFF2-40B4-BE49-F238E27FC236}">
                <a16:creationId xmlns:a16="http://schemas.microsoft.com/office/drawing/2014/main" id="{3638275F-6EC4-B74D-B0E6-F49E9E35CE43}"/>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3" name="Slide Number Placeholder 2">
            <a:extLst>
              <a:ext uri="{FF2B5EF4-FFF2-40B4-BE49-F238E27FC236}">
                <a16:creationId xmlns:a16="http://schemas.microsoft.com/office/drawing/2014/main" id="{A2E9FCEA-0624-304A-A388-9DDD9DEEB7D6}"/>
              </a:ext>
            </a:extLst>
          </p:cNvPr>
          <p:cNvSpPr>
            <a:spLocks noGrp="1"/>
          </p:cNvSpPr>
          <p:nvPr>
            <p:ph type="sldNum" sz="quarter" idx="12"/>
          </p:nvPr>
        </p:nvSpPr>
        <p:spPr/>
        <p:txBody>
          <a:bodyPr/>
          <a:lstStyle/>
          <a:p>
            <a:fld id="{C4DBD04E-AB01-A44E-9296-3407D4751369}" type="slidenum">
              <a:rPr lang="en-US" smtClean="0"/>
              <a:t>17</a:t>
            </a:fld>
            <a:endParaRPr lang="en-US"/>
          </a:p>
        </p:txBody>
      </p:sp>
    </p:spTree>
    <p:extLst>
      <p:ext uri="{BB962C8B-B14F-4D97-AF65-F5344CB8AC3E}">
        <p14:creationId xmlns:p14="http://schemas.microsoft.com/office/powerpoint/2010/main" val="4259183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2C3A387-34FB-3541-9E77-DF01E98E6E3C}"/>
              </a:ext>
            </a:extLst>
          </p:cNvPr>
          <p:cNvSpPr txBox="1"/>
          <p:nvPr/>
        </p:nvSpPr>
        <p:spPr>
          <a:xfrm>
            <a:off x="5654440" y="65340"/>
            <a:ext cx="4137152" cy="400110"/>
          </a:xfrm>
          <a:prstGeom prst="rect">
            <a:avLst/>
          </a:prstGeom>
          <a:noFill/>
        </p:spPr>
        <p:txBody>
          <a:bodyPr wrap="square" rtlCol="0" anchor="t">
            <a:spAutoFit/>
          </a:bodyPr>
          <a:lstStyle/>
          <a:p>
            <a:pPr algn="ctr"/>
            <a:endParaRPr lang="en-US" sz="2000">
              <a:solidFill>
                <a:schemeClr val="accent4"/>
              </a:solidFill>
              <a:latin typeface="Times New Roman" panose="02020603050405020304" pitchFamily="18" charset="0"/>
              <a:ea typeface="Lato" panose="020F0502020204030203" pitchFamily="34" charset="0"/>
              <a:cs typeface="Times New Roman" panose="02020603050405020304" pitchFamily="18" charset="0"/>
            </a:endParaRPr>
          </a:p>
        </p:txBody>
      </p:sp>
      <p:sp>
        <p:nvSpPr>
          <p:cNvPr id="3" name="Rectangle 2"/>
          <p:cNvSpPr/>
          <p:nvPr/>
        </p:nvSpPr>
        <p:spPr>
          <a:xfrm>
            <a:off x="5604946" y="1120060"/>
            <a:ext cx="1786270" cy="525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2" name="Picture 3" descr="A close up of a logo&#10;&#10;Description generated with high confidence">
            <a:extLst>
              <a:ext uri="{FF2B5EF4-FFF2-40B4-BE49-F238E27FC236}">
                <a16:creationId xmlns:a16="http://schemas.microsoft.com/office/drawing/2014/main" id="{D5492E18-E3E8-4A68-8D4C-C428F0ADD8FD}"/>
              </a:ext>
            </a:extLst>
          </p:cNvPr>
          <p:cNvPicPr>
            <a:picLocks noChangeAspect="1"/>
          </p:cNvPicPr>
          <p:nvPr/>
        </p:nvPicPr>
        <p:blipFill>
          <a:blip r:embed="rId3"/>
          <a:stretch>
            <a:fillRect/>
          </a:stretch>
        </p:blipFill>
        <p:spPr>
          <a:xfrm>
            <a:off x="782478" y="737783"/>
            <a:ext cx="9994836" cy="5385071"/>
          </a:xfrm>
          <a:prstGeom prst="rect">
            <a:avLst/>
          </a:prstGeom>
        </p:spPr>
      </p:pic>
      <p:sp>
        <p:nvSpPr>
          <p:cNvPr id="17" name="Google Shape;45;p2">
            <a:extLst>
              <a:ext uri="{FF2B5EF4-FFF2-40B4-BE49-F238E27FC236}">
                <a16:creationId xmlns:a16="http://schemas.microsoft.com/office/drawing/2014/main" id="{65A777BF-7152-E340-BDD2-2497C9AB09DF}"/>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34689183-ABBD-5949-BD0C-71BDC4C83A4A}"/>
              </a:ext>
            </a:extLst>
          </p:cNvPr>
          <p:cNvSpPr txBox="1"/>
          <p:nvPr/>
        </p:nvSpPr>
        <p:spPr>
          <a:xfrm>
            <a:off x="122582" y="152075"/>
            <a:ext cx="11946835" cy="769441"/>
          </a:xfrm>
          <a:prstGeom prst="rect">
            <a:avLst/>
          </a:prstGeom>
          <a:noFill/>
        </p:spPr>
        <p:txBody>
          <a:bodyPr wrap="square" rtlCol="0">
            <a:spAutoFit/>
          </a:bodyPr>
          <a:lstStyle/>
          <a:p>
            <a:pPr algn="ctr"/>
            <a:r>
              <a:rPr lang="en-US" sz="4400">
                <a:latin typeface="+mj-lt"/>
              </a:rPr>
              <a:t>Net Sales (Product Category)</a:t>
            </a:r>
          </a:p>
        </p:txBody>
      </p:sp>
      <p:sp>
        <p:nvSpPr>
          <p:cNvPr id="19" name="Round Same Side Corner Rectangle 3">
            <a:extLst>
              <a:ext uri="{FF2B5EF4-FFF2-40B4-BE49-F238E27FC236}">
                <a16:creationId xmlns:a16="http://schemas.microsoft.com/office/drawing/2014/main" id="{2A5ED590-11C9-5843-B17C-FE47B7B4C158}"/>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20" name="Round Same Side Corner Rectangle 3">
            <a:extLst>
              <a:ext uri="{FF2B5EF4-FFF2-40B4-BE49-F238E27FC236}">
                <a16:creationId xmlns:a16="http://schemas.microsoft.com/office/drawing/2014/main" id="{91572171-77F4-5A4C-AD21-527B957AC773}"/>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21" name="Round Same Side Corner Rectangle 3">
            <a:extLst>
              <a:ext uri="{FF2B5EF4-FFF2-40B4-BE49-F238E27FC236}">
                <a16:creationId xmlns:a16="http://schemas.microsoft.com/office/drawing/2014/main" id="{63E65243-B1AD-8C47-955E-533D0DCD8A97}"/>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22" name="Round Same Side Corner Rectangle 3">
            <a:extLst>
              <a:ext uri="{FF2B5EF4-FFF2-40B4-BE49-F238E27FC236}">
                <a16:creationId xmlns:a16="http://schemas.microsoft.com/office/drawing/2014/main" id="{76FE10F6-C16D-C041-BAC2-326802091C40}"/>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23" name="Round Same Side Corner Rectangle 3">
            <a:extLst>
              <a:ext uri="{FF2B5EF4-FFF2-40B4-BE49-F238E27FC236}">
                <a16:creationId xmlns:a16="http://schemas.microsoft.com/office/drawing/2014/main" id="{72703593-AB2A-874F-969F-DA4A08421971}"/>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7" name="TextBox 6">
            <a:extLst>
              <a:ext uri="{FF2B5EF4-FFF2-40B4-BE49-F238E27FC236}">
                <a16:creationId xmlns:a16="http://schemas.microsoft.com/office/drawing/2014/main" id="{C520ED66-1DFB-4825-AE6D-7A72BF4F9206}"/>
              </a:ext>
            </a:extLst>
          </p:cNvPr>
          <p:cNvSpPr txBox="1"/>
          <p:nvPr/>
        </p:nvSpPr>
        <p:spPr>
          <a:xfrm>
            <a:off x="6995469" y="1123464"/>
            <a:ext cx="39100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mj-lt"/>
                <a:cs typeface="Calibri"/>
              </a:rPr>
              <a:t>Net Sales Amount (Last 12 Months): </a:t>
            </a:r>
            <a:endParaRPr lang="en-US" sz="2000">
              <a:latin typeface="+mj-lt"/>
              <a:cs typeface="Times New Roman"/>
            </a:endParaRPr>
          </a:p>
          <a:p>
            <a:r>
              <a:rPr lang="en-US" sz="2000">
                <a:latin typeface="+mj-lt"/>
                <a:cs typeface="Calibri"/>
              </a:rPr>
              <a:t>176.3 Million $</a:t>
            </a:r>
            <a:endParaRPr lang="en-US" sz="2000">
              <a:latin typeface="+mj-lt"/>
            </a:endParaRPr>
          </a:p>
        </p:txBody>
      </p:sp>
      <p:sp>
        <p:nvSpPr>
          <p:cNvPr id="4" name="Slide Number Placeholder 3">
            <a:extLst>
              <a:ext uri="{FF2B5EF4-FFF2-40B4-BE49-F238E27FC236}">
                <a16:creationId xmlns:a16="http://schemas.microsoft.com/office/drawing/2014/main" id="{BDD530EE-D594-7542-8148-07D8BF887351}"/>
              </a:ext>
            </a:extLst>
          </p:cNvPr>
          <p:cNvSpPr>
            <a:spLocks noGrp="1"/>
          </p:cNvSpPr>
          <p:nvPr>
            <p:ph type="sldNum" sz="quarter" idx="12"/>
          </p:nvPr>
        </p:nvSpPr>
        <p:spPr/>
        <p:txBody>
          <a:bodyPr/>
          <a:lstStyle/>
          <a:p>
            <a:fld id="{C4DBD04E-AB01-A44E-9296-3407D4751369}" type="slidenum">
              <a:rPr lang="en-US" smtClean="0"/>
              <a:t>18</a:t>
            </a:fld>
            <a:endParaRPr lang="en-US"/>
          </a:p>
        </p:txBody>
      </p:sp>
    </p:spTree>
    <p:extLst>
      <p:ext uri="{BB962C8B-B14F-4D97-AF65-F5344CB8AC3E}">
        <p14:creationId xmlns:p14="http://schemas.microsoft.com/office/powerpoint/2010/main" val="4205580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07886"/>
          </a:xfrm>
          <a:prstGeom prst="rect">
            <a:avLst/>
          </a:prstGeom>
          <a:noFill/>
        </p:spPr>
        <p:txBody>
          <a:bodyPr wrap="square" rtlCol="0" anchor="t">
            <a:spAutoFit/>
          </a:bodyPr>
          <a:lstStyle/>
          <a:p>
            <a:pPr algn="ctr"/>
            <a:r>
              <a:rPr lang="en-US" sz="4000">
                <a:solidFill>
                  <a:schemeClr val="dk1"/>
                </a:solidFill>
                <a:latin typeface="+mj-lt"/>
                <a:ea typeface="Lato Black"/>
                <a:cs typeface="Times New Roman"/>
                <a:sym typeface="Lato Black"/>
              </a:rPr>
              <a:t>Products ordered by Customer Class</a:t>
            </a:r>
            <a:endParaRPr lang="en-US" sz="4000">
              <a:solidFill>
                <a:schemeClr val="dk1"/>
              </a:solidFill>
              <a:latin typeface="+mj-lt"/>
              <a:ea typeface="Lato Black"/>
              <a:cs typeface="Times New Roman" panose="02020603050405020304" pitchFamily="18" charset="0"/>
              <a:sym typeface="Lato Black"/>
            </a:endParaRP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25" name="TextBox 24">
            <a:extLst>
              <a:ext uri="{FF2B5EF4-FFF2-40B4-BE49-F238E27FC236}">
                <a16:creationId xmlns:a16="http://schemas.microsoft.com/office/drawing/2014/main" id="{B900EF69-0C22-4EEC-A2B0-BA4253396F14}"/>
              </a:ext>
            </a:extLst>
          </p:cNvPr>
          <p:cNvSpPr txBox="1"/>
          <p:nvPr/>
        </p:nvSpPr>
        <p:spPr>
          <a:xfrm>
            <a:off x="8771860" y="2867748"/>
            <a:ext cx="3268655" cy="2246769"/>
          </a:xfrm>
          <a:prstGeom prst="rect">
            <a:avLst/>
          </a:prstGeom>
          <a:noFill/>
        </p:spPr>
        <p:txBody>
          <a:bodyPr wrap="square" rtlCol="0" anchor="t">
            <a:spAutoFit/>
          </a:bodyPr>
          <a:lstStyle/>
          <a:p>
            <a:r>
              <a:rPr lang="en-IN" sz="2000">
                <a:latin typeface="+mj-lt"/>
                <a:cs typeface="Times New Roman"/>
              </a:rPr>
              <a:t>Highest : Customers </a:t>
            </a:r>
            <a:endParaRPr lang="en-IN" sz="2000">
              <a:latin typeface="+mj-lt"/>
              <a:cs typeface="Times New Roman" panose="02020603050405020304" pitchFamily="18" charset="0"/>
            </a:endParaRPr>
          </a:p>
          <a:p>
            <a:r>
              <a:rPr lang="en-IN" sz="2000">
                <a:latin typeface="+mj-lt"/>
                <a:cs typeface="Times New Roman"/>
              </a:rPr>
              <a:t>        - </a:t>
            </a:r>
            <a:r>
              <a:rPr lang="en-IN" sz="2000" err="1">
                <a:latin typeface="+mj-lt"/>
                <a:cs typeface="Times New Roman"/>
              </a:rPr>
              <a:t>DNow</a:t>
            </a:r>
            <a:endParaRPr lang="en-IN" sz="2000" err="1">
              <a:latin typeface="+mj-lt"/>
              <a:cs typeface="Times New Roman" panose="02020603050405020304" pitchFamily="18" charset="0"/>
            </a:endParaRPr>
          </a:p>
          <a:p>
            <a:endParaRPr lang="en-IN" sz="2000">
              <a:latin typeface="+mj-lt"/>
              <a:cs typeface="Times New Roman"/>
            </a:endParaRPr>
          </a:p>
          <a:p>
            <a:r>
              <a:rPr lang="en-IN" sz="2000">
                <a:latin typeface="+mj-lt"/>
                <a:cs typeface="Times New Roman"/>
              </a:rPr>
              <a:t>Highest : Distributor</a:t>
            </a:r>
            <a:endParaRPr lang="en-IN">
              <a:latin typeface="+mj-lt"/>
            </a:endParaRPr>
          </a:p>
          <a:p>
            <a:r>
              <a:rPr lang="en-IN" sz="2000">
                <a:latin typeface="+mj-lt"/>
                <a:cs typeface="Times New Roman"/>
              </a:rPr>
              <a:t>        - Control Equipment, Inc</a:t>
            </a:r>
          </a:p>
          <a:p>
            <a:r>
              <a:rPr lang="en-IN" sz="2000">
                <a:latin typeface="+mj-lt"/>
                <a:cs typeface="Times New Roman"/>
              </a:rPr>
              <a:t>Lowest : Export Distributor</a:t>
            </a:r>
          </a:p>
          <a:p>
            <a:endParaRPr lang="en-IN" sz="200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id="{EAB4A053-2B76-436D-A394-E558BCBBB406}"/>
              </a:ext>
            </a:extLst>
          </p:cNvPr>
          <p:cNvPicPr>
            <a:picLocks noChangeAspect="1"/>
          </p:cNvPicPr>
          <p:nvPr/>
        </p:nvPicPr>
        <p:blipFill>
          <a:blip r:embed="rId3"/>
          <a:stretch>
            <a:fillRect/>
          </a:stretch>
        </p:blipFill>
        <p:spPr>
          <a:xfrm>
            <a:off x="550559" y="1042203"/>
            <a:ext cx="8026129" cy="5230626"/>
          </a:xfrm>
          <a:prstGeom prst="rect">
            <a:avLst/>
          </a:prstGeom>
        </p:spPr>
      </p:pic>
      <p:sp>
        <p:nvSpPr>
          <p:cNvPr id="2" name="Slide Number Placeholder 1">
            <a:extLst>
              <a:ext uri="{FF2B5EF4-FFF2-40B4-BE49-F238E27FC236}">
                <a16:creationId xmlns:a16="http://schemas.microsoft.com/office/drawing/2014/main" id="{15A6B663-C27D-0447-9F5C-C5EA65E18EBB}"/>
              </a:ext>
            </a:extLst>
          </p:cNvPr>
          <p:cNvSpPr>
            <a:spLocks noGrp="1"/>
          </p:cNvSpPr>
          <p:nvPr>
            <p:ph type="sldNum" sz="quarter" idx="12"/>
          </p:nvPr>
        </p:nvSpPr>
        <p:spPr/>
        <p:txBody>
          <a:bodyPr/>
          <a:lstStyle/>
          <a:p>
            <a:fld id="{C4DBD04E-AB01-A44E-9296-3407D4751369}" type="slidenum">
              <a:rPr lang="en-US" smtClean="0"/>
              <a:t>19</a:t>
            </a:fld>
            <a:endParaRPr lang="en-US"/>
          </a:p>
        </p:txBody>
      </p:sp>
    </p:spTree>
    <p:extLst>
      <p:ext uri="{BB962C8B-B14F-4D97-AF65-F5344CB8AC3E}">
        <p14:creationId xmlns:p14="http://schemas.microsoft.com/office/powerpoint/2010/main" val="51267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cxnSp>
        <p:nvCxnSpPr>
          <p:cNvPr id="51" name="Google Shape;51;p7"/>
          <p:cNvCxnSpPr>
            <a:cxnSpLocks/>
            <a:stCxn id="52" idx="2"/>
            <a:endCxn id="53" idx="0"/>
          </p:cNvCxnSpPr>
          <p:nvPr/>
        </p:nvCxnSpPr>
        <p:spPr>
          <a:xfrm>
            <a:off x="3908800" y="2224366"/>
            <a:ext cx="145200" cy="145200"/>
          </a:xfrm>
          <a:prstGeom prst="straightConnector1">
            <a:avLst/>
          </a:prstGeom>
          <a:noFill/>
          <a:ln w="57150" cap="flat" cmpd="sng">
            <a:solidFill>
              <a:srgbClr val="BDBDBD"/>
            </a:solidFill>
            <a:prstDash val="solid"/>
            <a:miter lim="800000"/>
            <a:headEnd type="none" w="sm" len="sm"/>
            <a:tailEnd type="none" w="sm" len="sm"/>
          </a:ln>
        </p:spPr>
      </p:cxnSp>
      <p:cxnSp>
        <p:nvCxnSpPr>
          <p:cNvPr id="54" name="Google Shape;54;p7"/>
          <p:cNvCxnSpPr>
            <a:stCxn id="53" idx="1"/>
            <a:endCxn id="55" idx="3"/>
          </p:cNvCxnSpPr>
          <p:nvPr/>
        </p:nvCxnSpPr>
        <p:spPr>
          <a:xfrm flipH="1">
            <a:off x="3908752" y="3127328"/>
            <a:ext cx="145200" cy="145200"/>
          </a:xfrm>
          <a:prstGeom prst="straightConnector1">
            <a:avLst/>
          </a:prstGeom>
          <a:noFill/>
          <a:ln w="57150" cap="flat" cmpd="sng">
            <a:solidFill>
              <a:srgbClr val="BDBDBD"/>
            </a:solidFill>
            <a:prstDash val="solid"/>
            <a:miter lim="800000"/>
            <a:headEnd type="none" w="sm" len="sm"/>
            <a:tailEnd type="none" w="sm" len="sm"/>
          </a:ln>
        </p:spPr>
      </p:cxnSp>
      <p:cxnSp>
        <p:nvCxnSpPr>
          <p:cNvPr id="56" name="Google Shape;56;p7"/>
          <p:cNvCxnSpPr>
            <a:stCxn id="55" idx="2"/>
            <a:endCxn id="57" idx="0"/>
          </p:cNvCxnSpPr>
          <p:nvPr/>
        </p:nvCxnSpPr>
        <p:spPr>
          <a:xfrm>
            <a:off x="3908800" y="4030290"/>
            <a:ext cx="145200" cy="145200"/>
          </a:xfrm>
          <a:prstGeom prst="straightConnector1">
            <a:avLst/>
          </a:prstGeom>
          <a:noFill/>
          <a:ln w="57150" cap="flat" cmpd="sng">
            <a:solidFill>
              <a:srgbClr val="BDBDBD"/>
            </a:solidFill>
            <a:prstDash val="solid"/>
            <a:miter lim="800000"/>
            <a:headEnd type="none" w="sm" len="sm"/>
            <a:tailEnd type="none" w="sm" len="sm"/>
          </a:ln>
        </p:spPr>
      </p:cxnSp>
      <p:cxnSp>
        <p:nvCxnSpPr>
          <p:cNvPr id="58" name="Google Shape;58;p7"/>
          <p:cNvCxnSpPr>
            <a:stCxn id="57" idx="1"/>
            <a:endCxn id="59" idx="3"/>
          </p:cNvCxnSpPr>
          <p:nvPr/>
        </p:nvCxnSpPr>
        <p:spPr>
          <a:xfrm flipH="1">
            <a:off x="3908752" y="4933251"/>
            <a:ext cx="145200" cy="145200"/>
          </a:xfrm>
          <a:prstGeom prst="straightConnector1">
            <a:avLst/>
          </a:prstGeom>
          <a:noFill/>
          <a:ln w="57150" cap="flat" cmpd="sng">
            <a:solidFill>
              <a:srgbClr val="BDBDBD"/>
            </a:solidFill>
            <a:prstDash val="solid"/>
            <a:miter lim="800000"/>
            <a:headEnd type="none" w="sm" len="sm"/>
            <a:tailEnd type="none" w="sm" len="sm"/>
          </a:ln>
        </p:spPr>
      </p:cxnSp>
      <p:sp>
        <p:nvSpPr>
          <p:cNvPr id="52" name="Google Shape;52;p7"/>
          <p:cNvSpPr/>
          <p:nvPr/>
        </p:nvSpPr>
        <p:spPr>
          <a:xfrm rot="-2700000">
            <a:off x="2994042" y="1309608"/>
            <a:ext cx="1071706" cy="1071706"/>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53;p7"/>
          <p:cNvSpPr/>
          <p:nvPr/>
        </p:nvSpPr>
        <p:spPr>
          <a:xfrm rot="-2700000">
            <a:off x="3897004" y="2212570"/>
            <a:ext cx="1071706" cy="1071706"/>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55;p7"/>
          <p:cNvSpPr/>
          <p:nvPr/>
        </p:nvSpPr>
        <p:spPr>
          <a:xfrm rot="-2700000">
            <a:off x="2994042" y="3115532"/>
            <a:ext cx="1071706" cy="1071706"/>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57;p7"/>
          <p:cNvSpPr/>
          <p:nvPr/>
        </p:nvSpPr>
        <p:spPr>
          <a:xfrm rot="-2700000">
            <a:off x="3897004" y="4018493"/>
            <a:ext cx="1071706" cy="10717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59;p7"/>
          <p:cNvSpPr/>
          <p:nvPr/>
        </p:nvSpPr>
        <p:spPr>
          <a:xfrm rot="-2700000">
            <a:off x="2994042" y="4921456"/>
            <a:ext cx="1071706" cy="1071706"/>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7"/>
          <p:cNvSpPr/>
          <p:nvPr/>
        </p:nvSpPr>
        <p:spPr>
          <a:xfrm>
            <a:off x="3413018" y="2204828"/>
            <a:ext cx="233754" cy="233754"/>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3F3F3F"/>
                </a:solidFill>
                <a:latin typeface="Calibri"/>
                <a:ea typeface="Calibri"/>
                <a:cs typeface="Calibri"/>
                <a:sym typeface="Calibri"/>
              </a:rPr>
              <a:t>1</a:t>
            </a:r>
            <a:endParaRPr/>
          </a:p>
        </p:txBody>
      </p:sp>
      <p:sp>
        <p:nvSpPr>
          <p:cNvPr id="62" name="Google Shape;62;p7"/>
          <p:cNvSpPr/>
          <p:nvPr/>
        </p:nvSpPr>
        <p:spPr>
          <a:xfrm>
            <a:off x="4315981" y="3113360"/>
            <a:ext cx="233754" cy="233754"/>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3F3F3F"/>
                </a:solidFill>
                <a:latin typeface="Calibri"/>
                <a:ea typeface="Calibri"/>
                <a:cs typeface="Calibri"/>
                <a:sym typeface="Calibri"/>
              </a:rPr>
              <a:t>2</a:t>
            </a:r>
            <a:endParaRPr/>
          </a:p>
        </p:txBody>
      </p:sp>
      <p:sp>
        <p:nvSpPr>
          <p:cNvPr id="63" name="Google Shape;63;p7"/>
          <p:cNvSpPr/>
          <p:nvPr/>
        </p:nvSpPr>
        <p:spPr>
          <a:xfrm>
            <a:off x="3412398" y="4021892"/>
            <a:ext cx="233754" cy="233754"/>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3F3F3F"/>
                </a:solidFill>
                <a:latin typeface="Calibri"/>
                <a:ea typeface="Calibri"/>
                <a:cs typeface="Calibri"/>
                <a:sym typeface="Calibri"/>
              </a:rPr>
              <a:t>3</a:t>
            </a:r>
            <a:endParaRPr/>
          </a:p>
        </p:txBody>
      </p:sp>
      <p:sp>
        <p:nvSpPr>
          <p:cNvPr id="64" name="Google Shape;64;p7"/>
          <p:cNvSpPr/>
          <p:nvPr/>
        </p:nvSpPr>
        <p:spPr>
          <a:xfrm>
            <a:off x="4315981" y="4930424"/>
            <a:ext cx="233754" cy="233754"/>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3F3F3F"/>
                </a:solidFill>
                <a:latin typeface="Calibri"/>
                <a:ea typeface="Calibri"/>
                <a:cs typeface="Calibri"/>
                <a:sym typeface="Calibri"/>
              </a:rPr>
              <a:t>4</a:t>
            </a:r>
            <a:endParaRPr/>
          </a:p>
        </p:txBody>
      </p:sp>
      <p:sp>
        <p:nvSpPr>
          <p:cNvPr id="65" name="Google Shape;65;p7"/>
          <p:cNvSpPr/>
          <p:nvPr/>
        </p:nvSpPr>
        <p:spPr>
          <a:xfrm>
            <a:off x="3412398" y="5838956"/>
            <a:ext cx="233754" cy="233754"/>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3F3F3F"/>
                </a:solidFill>
                <a:latin typeface="Calibri"/>
                <a:ea typeface="Calibri"/>
                <a:cs typeface="Calibri"/>
                <a:sym typeface="Calibri"/>
              </a:rPr>
              <a:t>5</a:t>
            </a:r>
            <a:endParaRPr/>
          </a:p>
        </p:txBody>
      </p:sp>
      <p:grpSp>
        <p:nvGrpSpPr>
          <p:cNvPr id="66" name="Google Shape;66;p7" descr="Bullseye"/>
          <p:cNvGrpSpPr/>
          <p:nvPr/>
        </p:nvGrpSpPr>
        <p:grpSpPr>
          <a:xfrm>
            <a:off x="4169826" y="2438582"/>
            <a:ext cx="525227" cy="525227"/>
            <a:chOff x="6284867" y="4278937"/>
            <a:chExt cx="525227" cy="525227"/>
          </a:xfrm>
        </p:grpSpPr>
        <p:sp>
          <p:nvSpPr>
            <p:cNvPr id="67" name="Google Shape;67;p7"/>
            <p:cNvSpPr/>
            <p:nvPr/>
          </p:nvSpPr>
          <p:spPr>
            <a:xfrm>
              <a:off x="6470359" y="4278937"/>
              <a:ext cx="339735" cy="339070"/>
            </a:xfrm>
            <a:custGeom>
              <a:avLst/>
              <a:gdLst/>
              <a:ahLst/>
              <a:cxnLst/>
              <a:rect l="l" t="t" r="r" b="b"/>
              <a:pathLst>
                <a:path w="339735" h="339070" extrusionOk="0">
                  <a:moveTo>
                    <a:pt x="279899" y="59836"/>
                  </a:moveTo>
                  <a:lnTo>
                    <a:pt x="273251" y="0"/>
                  </a:lnTo>
                  <a:lnTo>
                    <a:pt x="200118" y="73133"/>
                  </a:lnTo>
                  <a:lnTo>
                    <a:pt x="204107" y="107705"/>
                  </a:lnTo>
                  <a:lnTo>
                    <a:pt x="97732" y="214080"/>
                  </a:lnTo>
                  <a:cubicBezTo>
                    <a:pt x="88424" y="209426"/>
                    <a:pt x="77787" y="206102"/>
                    <a:pt x="66484" y="206102"/>
                  </a:cubicBezTo>
                  <a:cubicBezTo>
                    <a:pt x="29918" y="206102"/>
                    <a:pt x="0" y="236020"/>
                    <a:pt x="0" y="272586"/>
                  </a:cubicBezTo>
                  <a:cubicBezTo>
                    <a:pt x="0" y="309152"/>
                    <a:pt x="29918" y="339070"/>
                    <a:pt x="66484" y="339070"/>
                  </a:cubicBezTo>
                  <a:cubicBezTo>
                    <a:pt x="103051" y="339070"/>
                    <a:pt x="132969" y="309152"/>
                    <a:pt x="132969" y="272586"/>
                  </a:cubicBezTo>
                  <a:cubicBezTo>
                    <a:pt x="132969" y="261284"/>
                    <a:pt x="130309" y="251311"/>
                    <a:pt x="125655" y="242003"/>
                  </a:cubicBezTo>
                  <a:lnTo>
                    <a:pt x="232030" y="135628"/>
                  </a:lnTo>
                  <a:lnTo>
                    <a:pt x="266602" y="139617"/>
                  </a:lnTo>
                  <a:lnTo>
                    <a:pt x="339735" y="66484"/>
                  </a:lnTo>
                  <a:lnTo>
                    <a:pt x="279899" y="59836"/>
                  </a:ln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7"/>
            <p:cNvSpPr/>
            <p:nvPr/>
          </p:nvSpPr>
          <p:spPr>
            <a:xfrm>
              <a:off x="6284867" y="4298883"/>
              <a:ext cx="505281" cy="505281"/>
            </a:xfrm>
            <a:custGeom>
              <a:avLst/>
              <a:gdLst/>
              <a:ahLst/>
              <a:cxnLst/>
              <a:rect l="l" t="t" r="r" b="b"/>
              <a:pathLst>
                <a:path w="505281" h="505281" extrusionOk="0">
                  <a:moveTo>
                    <a:pt x="470709" y="138288"/>
                  </a:moveTo>
                  <a:lnTo>
                    <a:pt x="462066" y="147595"/>
                  </a:lnTo>
                  <a:lnTo>
                    <a:pt x="449434" y="146266"/>
                  </a:lnTo>
                  <a:lnTo>
                    <a:pt x="435473" y="144271"/>
                  </a:lnTo>
                  <a:cubicBezTo>
                    <a:pt x="454088" y="176184"/>
                    <a:pt x="465391" y="212750"/>
                    <a:pt x="465391" y="252641"/>
                  </a:cubicBezTo>
                  <a:cubicBezTo>
                    <a:pt x="465391" y="369653"/>
                    <a:pt x="369653" y="465391"/>
                    <a:pt x="252641" y="465391"/>
                  </a:cubicBezTo>
                  <a:cubicBezTo>
                    <a:pt x="135628" y="465391"/>
                    <a:pt x="39891" y="369653"/>
                    <a:pt x="39891" y="252641"/>
                  </a:cubicBezTo>
                  <a:cubicBezTo>
                    <a:pt x="39891" y="135628"/>
                    <a:pt x="135628" y="39891"/>
                    <a:pt x="252641" y="39891"/>
                  </a:cubicBezTo>
                  <a:cubicBezTo>
                    <a:pt x="291866" y="39891"/>
                    <a:pt x="329098" y="50528"/>
                    <a:pt x="361010" y="69809"/>
                  </a:cubicBezTo>
                  <a:lnTo>
                    <a:pt x="359680" y="56512"/>
                  </a:lnTo>
                  <a:lnTo>
                    <a:pt x="357686" y="43215"/>
                  </a:lnTo>
                  <a:lnTo>
                    <a:pt x="366994" y="33907"/>
                  </a:lnTo>
                  <a:lnTo>
                    <a:pt x="371648" y="29253"/>
                  </a:lnTo>
                  <a:cubicBezTo>
                    <a:pt x="335746" y="10638"/>
                    <a:pt x="295855" y="0"/>
                    <a:pt x="252641" y="0"/>
                  </a:cubicBezTo>
                  <a:cubicBezTo>
                    <a:pt x="113023" y="0"/>
                    <a:pt x="0" y="113023"/>
                    <a:pt x="0" y="252641"/>
                  </a:cubicBezTo>
                  <a:cubicBezTo>
                    <a:pt x="0" y="392258"/>
                    <a:pt x="113023" y="505281"/>
                    <a:pt x="252641" y="505281"/>
                  </a:cubicBezTo>
                  <a:cubicBezTo>
                    <a:pt x="392258" y="505281"/>
                    <a:pt x="505281" y="392258"/>
                    <a:pt x="505281" y="252641"/>
                  </a:cubicBezTo>
                  <a:cubicBezTo>
                    <a:pt x="505281" y="209426"/>
                    <a:pt x="494644" y="169535"/>
                    <a:pt x="475363" y="134298"/>
                  </a:cubicBezTo>
                  <a:lnTo>
                    <a:pt x="470709" y="138288"/>
                  </a:ln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69;p7"/>
            <p:cNvSpPr/>
            <p:nvPr/>
          </p:nvSpPr>
          <p:spPr>
            <a:xfrm>
              <a:off x="6377945" y="4391961"/>
              <a:ext cx="319125" cy="319125"/>
            </a:xfrm>
            <a:custGeom>
              <a:avLst/>
              <a:gdLst/>
              <a:ahLst/>
              <a:cxnLst/>
              <a:rect l="l" t="t" r="r" b="b"/>
              <a:pathLst>
                <a:path w="319125" h="319125" extrusionOk="0">
                  <a:moveTo>
                    <a:pt x="270591" y="114353"/>
                  </a:moveTo>
                  <a:cubicBezTo>
                    <a:pt x="276575" y="128315"/>
                    <a:pt x="279234" y="143606"/>
                    <a:pt x="279234" y="159563"/>
                  </a:cubicBezTo>
                  <a:cubicBezTo>
                    <a:pt x="279234" y="225382"/>
                    <a:pt x="225382" y="279234"/>
                    <a:pt x="159563" y="279234"/>
                  </a:cubicBezTo>
                  <a:cubicBezTo>
                    <a:pt x="93743" y="279234"/>
                    <a:pt x="39891" y="225382"/>
                    <a:pt x="39891" y="159563"/>
                  </a:cubicBezTo>
                  <a:cubicBezTo>
                    <a:pt x="39891" y="93743"/>
                    <a:pt x="93743" y="39891"/>
                    <a:pt x="159563" y="39891"/>
                  </a:cubicBezTo>
                  <a:cubicBezTo>
                    <a:pt x="175519" y="39891"/>
                    <a:pt x="190810" y="43215"/>
                    <a:pt x="204772" y="48534"/>
                  </a:cubicBezTo>
                  <a:lnTo>
                    <a:pt x="234690" y="18616"/>
                  </a:lnTo>
                  <a:cubicBezTo>
                    <a:pt x="212085" y="6648"/>
                    <a:pt x="186821" y="0"/>
                    <a:pt x="159563" y="0"/>
                  </a:cubicBezTo>
                  <a:cubicBezTo>
                    <a:pt x="71803" y="0"/>
                    <a:pt x="0" y="71803"/>
                    <a:pt x="0" y="159563"/>
                  </a:cubicBezTo>
                  <a:cubicBezTo>
                    <a:pt x="0" y="247322"/>
                    <a:pt x="71803" y="319125"/>
                    <a:pt x="159563" y="319125"/>
                  </a:cubicBezTo>
                  <a:cubicBezTo>
                    <a:pt x="247322" y="319125"/>
                    <a:pt x="319125" y="247322"/>
                    <a:pt x="319125" y="159563"/>
                  </a:cubicBezTo>
                  <a:cubicBezTo>
                    <a:pt x="319125" y="132304"/>
                    <a:pt x="312477" y="107040"/>
                    <a:pt x="300509" y="84435"/>
                  </a:cubicBezTo>
                  <a:lnTo>
                    <a:pt x="270591" y="114353"/>
                  </a:ln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0" name="Google Shape;70;p7" descr="Lightbulb"/>
          <p:cNvGrpSpPr/>
          <p:nvPr/>
        </p:nvGrpSpPr>
        <p:grpSpPr>
          <a:xfrm>
            <a:off x="3357035" y="5171990"/>
            <a:ext cx="345718" cy="558468"/>
            <a:chOff x="5471659" y="5171990"/>
            <a:chExt cx="345718" cy="558468"/>
          </a:xfrm>
        </p:grpSpPr>
        <p:sp>
          <p:nvSpPr>
            <p:cNvPr id="71" name="Google Shape;71;p7"/>
            <p:cNvSpPr/>
            <p:nvPr/>
          </p:nvSpPr>
          <p:spPr>
            <a:xfrm>
              <a:off x="5558089" y="5557600"/>
              <a:ext cx="172859" cy="39890"/>
            </a:xfrm>
            <a:custGeom>
              <a:avLst/>
              <a:gdLst/>
              <a:ahLst/>
              <a:cxnLst/>
              <a:rect l="l" t="t" r="r" b="b"/>
              <a:pathLst>
                <a:path w="172859" h="39890" extrusionOk="0">
                  <a:moveTo>
                    <a:pt x="19945" y="0"/>
                  </a:moveTo>
                  <a:lnTo>
                    <a:pt x="152914" y="0"/>
                  </a:lnTo>
                  <a:cubicBezTo>
                    <a:pt x="164216" y="0"/>
                    <a:pt x="172859" y="8643"/>
                    <a:pt x="172859" y="19945"/>
                  </a:cubicBezTo>
                  <a:cubicBezTo>
                    <a:pt x="172859" y="31248"/>
                    <a:pt x="164216" y="39891"/>
                    <a:pt x="152914" y="39891"/>
                  </a:cubicBezTo>
                  <a:lnTo>
                    <a:pt x="19945" y="39891"/>
                  </a:lnTo>
                  <a:cubicBezTo>
                    <a:pt x="8643" y="39891"/>
                    <a:pt x="0" y="31248"/>
                    <a:pt x="0" y="19945"/>
                  </a:cubicBezTo>
                  <a:cubicBezTo>
                    <a:pt x="0" y="8643"/>
                    <a:pt x="8643" y="0"/>
                    <a:pt x="19945" y="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 name="Google Shape;72;p7"/>
            <p:cNvSpPr/>
            <p:nvPr/>
          </p:nvSpPr>
          <p:spPr>
            <a:xfrm>
              <a:off x="5558089" y="5624084"/>
              <a:ext cx="172859" cy="39890"/>
            </a:xfrm>
            <a:custGeom>
              <a:avLst/>
              <a:gdLst/>
              <a:ahLst/>
              <a:cxnLst/>
              <a:rect l="l" t="t" r="r" b="b"/>
              <a:pathLst>
                <a:path w="172859" h="39890" extrusionOk="0">
                  <a:moveTo>
                    <a:pt x="19945" y="0"/>
                  </a:moveTo>
                  <a:lnTo>
                    <a:pt x="152914" y="0"/>
                  </a:lnTo>
                  <a:cubicBezTo>
                    <a:pt x="164216" y="0"/>
                    <a:pt x="172859" y="8643"/>
                    <a:pt x="172859" y="19945"/>
                  </a:cubicBezTo>
                  <a:cubicBezTo>
                    <a:pt x="172859" y="31248"/>
                    <a:pt x="164216" y="39891"/>
                    <a:pt x="152914" y="39891"/>
                  </a:cubicBezTo>
                  <a:lnTo>
                    <a:pt x="19945" y="39891"/>
                  </a:lnTo>
                  <a:cubicBezTo>
                    <a:pt x="8643" y="39891"/>
                    <a:pt x="0" y="31248"/>
                    <a:pt x="0" y="19945"/>
                  </a:cubicBezTo>
                  <a:cubicBezTo>
                    <a:pt x="0" y="8643"/>
                    <a:pt x="8643" y="0"/>
                    <a:pt x="19945" y="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 name="Google Shape;73;p7"/>
            <p:cNvSpPr/>
            <p:nvPr/>
          </p:nvSpPr>
          <p:spPr>
            <a:xfrm>
              <a:off x="5601304" y="5690568"/>
              <a:ext cx="86429" cy="39890"/>
            </a:xfrm>
            <a:custGeom>
              <a:avLst/>
              <a:gdLst/>
              <a:ahLst/>
              <a:cxnLst/>
              <a:rect l="l" t="t" r="r" b="b"/>
              <a:pathLst>
                <a:path w="86429" h="39890" extrusionOk="0">
                  <a:moveTo>
                    <a:pt x="0" y="0"/>
                  </a:moveTo>
                  <a:cubicBezTo>
                    <a:pt x="1995" y="22605"/>
                    <a:pt x="20610" y="39891"/>
                    <a:pt x="43215" y="39891"/>
                  </a:cubicBezTo>
                  <a:cubicBezTo>
                    <a:pt x="65820" y="39891"/>
                    <a:pt x="84435" y="22605"/>
                    <a:pt x="86430" y="0"/>
                  </a:cubicBezTo>
                  <a:lnTo>
                    <a:pt x="0" y="0"/>
                  </a:ln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7"/>
            <p:cNvSpPr/>
            <p:nvPr/>
          </p:nvSpPr>
          <p:spPr>
            <a:xfrm>
              <a:off x="5471659" y="5171990"/>
              <a:ext cx="345718" cy="359015"/>
            </a:xfrm>
            <a:custGeom>
              <a:avLst/>
              <a:gdLst/>
              <a:ahLst/>
              <a:cxnLst/>
              <a:rect l="l" t="t" r="r" b="b"/>
              <a:pathLst>
                <a:path w="345718" h="359015" extrusionOk="0">
                  <a:moveTo>
                    <a:pt x="172859" y="0"/>
                  </a:moveTo>
                  <a:cubicBezTo>
                    <a:pt x="172859" y="0"/>
                    <a:pt x="172859" y="0"/>
                    <a:pt x="172859" y="0"/>
                  </a:cubicBezTo>
                  <a:cubicBezTo>
                    <a:pt x="172859" y="0"/>
                    <a:pt x="172859" y="0"/>
                    <a:pt x="172859" y="0"/>
                  </a:cubicBezTo>
                  <a:cubicBezTo>
                    <a:pt x="78452" y="665"/>
                    <a:pt x="1995" y="76457"/>
                    <a:pt x="0" y="170865"/>
                  </a:cubicBezTo>
                  <a:lnTo>
                    <a:pt x="0" y="176848"/>
                  </a:lnTo>
                  <a:cubicBezTo>
                    <a:pt x="665" y="197459"/>
                    <a:pt x="4654" y="217404"/>
                    <a:pt x="11967" y="236684"/>
                  </a:cubicBezTo>
                  <a:cubicBezTo>
                    <a:pt x="19280" y="254635"/>
                    <a:pt x="29253" y="271256"/>
                    <a:pt x="41885" y="285883"/>
                  </a:cubicBezTo>
                  <a:cubicBezTo>
                    <a:pt x="57841" y="303169"/>
                    <a:pt x="75127" y="337076"/>
                    <a:pt x="82441" y="351702"/>
                  </a:cubicBezTo>
                  <a:cubicBezTo>
                    <a:pt x="84435" y="356356"/>
                    <a:pt x="89089" y="359016"/>
                    <a:pt x="94408" y="359016"/>
                  </a:cubicBezTo>
                  <a:lnTo>
                    <a:pt x="251311" y="359016"/>
                  </a:lnTo>
                  <a:cubicBezTo>
                    <a:pt x="256630" y="359016"/>
                    <a:pt x="261284" y="356356"/>
                    <a:pt x="263278" y="351702"/>
                  </a:cubicBezTo>
                  <a:cubicBezTo>
                    <a:pt x="270591" y="337076"/>
                    <a:pt x="287877" y="303169"/>
                    <a:pt x="303834" y="285883"/>
                  </a:cubicBezTo>
                  <a:cubicBezTo>
                    <a:pt x="316466" y="271256"/>
                    <a:pt x="327103" y="254635"/>
                    <a:pt x="333752" y="236684"/>
                  </a:cubicBezTo>
                  <a:cubicBezTo>
                    <a:pt x="341065" y="217404"/>
                    <a:pt x="345054" y="197459"/>
                    <a:pt x="345719" y="176848"/>
                  </a:cubicBezTo>
                  <a:lnTo>
                    <a:pt x="345719" y="170865"/>
                  </a:lnTo>
                  <a:cubicBezTo>
                    <a:pt x="343724" y="76457"/>
                    <a:pt x="267267" y="665"/>
                    <a:pt x="172859" y="0"/>
                  </a:cubicBezTo>
                  <a:close/>
                  <a:moveTo>
                    <a:pt x="305828" y="176184"/>
                  </a:moveTo>
                  <a:cubicBezTo>
                    <a:pt x="305163" y="192140"/>
                    <a:pt x="301839" y="208096"/>
                    <a:pt x="296520" y="222723"/>
                  </a:cubicBezTo>
                  <a:cubicBezTo>
                    <a:pt x="291202" y="236020"/>
                    <a:pt x="283888" y="248652"/>
                    <a:pt x="273916" y="259289"/>
                  </a:cubicBezTo>
                  <a:cubicBezTo>
                    <a:pt x="258624" y="277905"/>
                    <a:pt x="245327" y="297850"/>
                    <a:pt x="235355" y="319125"/>
                  </a:cubicBezTo>
                  <a:lnTo>
                    <a:pt x="172859" y="319125"/>
                  </a:lnTo>
                  <a:lnTo>
                    <a:pt x="111029" y="319125"/>
                  </a:lnTo>
                  <a:cubicBezTo>
                    <a:pt x="100391" y="297850"/>
                    <a:pt x="87095" y="277905"/>
                    <a:pt x="72468" y="259289"/>
                  </a:cubicBezTo>
                  <a:cubicBezTo>
                    <a:pt x="63160" y="248652"/>
                    <a:pt x="55182" y="236020"/>
                    <a:pt x="49863" y="222723"/>
                  </a:cubicBezTo>
                  <a:cubicBezTo>
                    <a:pt x="43880" y="208096"/>
                    <a:pt x="41220" y="192140"/>
                    <a:pt x="40555" y="176184"/>
                  </a:cubicBezTo>
                  <a:lnTo>
                    <a:pt x="40555" y="170865"/>
                  </a:lnTo>
                  <a:cubicBezTo>
                    <a:pt x="41885" y="98397"/>
                    <a:pt x="101056" y="39891"/>
                    <a:pt x="173524" y="39226"/>
                  </a:cubicBezTo>
                  <a:lnTo>
                    <a:pt x="173524" y="39226"/>
                  </a:lnTo>
                  <a:lnTo>
                    <a:pt x="173524" y="39226"/>
                  </a:lnTo>
                  <a:cubicBezTo>
                    <a:pt x="173524" y="39226"/>
                    <a:pt x="173524" y="39226"/>
                    <a:pt x="173524" y="39226"/>
                  </a:cubicBezTo>
                  <a:cubicBezTo>
                    <a:pt x="173524" y="39226"/>
                    <a:pt x="173524" y="39226"/>
                    <a:pt x="173524" y="39226"/>
                  </a:cubicBezTo>
                  <a:lnTo>
                    <a:pt x="173524" y="39226"/>
                  </a:lnTo>
                  <a:lnTo>
                    <a:pt x="173524" y="39226"/>
                  </a:lnTo>
                  <a:cubicBezTo>
                    <a:pt x="245992" y="39891"/>
                    <a:pt x="305163" y="97732"/>
                    <a:pt x="306493" y="170865"/>
                  </a:cubicBezTo>
                  <a:lnTo>
                    <a:pt x="306493" y="176184"/>
                  </a:ln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5" name="Google Shape;75;p7" descr="Research"/>
          <p:cNvGrpSpPr/>
          <p:nvPr/>
        </p:nvGrpSpPr>
        <p:grpSpPr>
          <a:xfrm>
            <a:off x="4169826" y="4234970"/>
            <a:ext cx="526061" cy="526726"/>
            <a:chOff x="5377248" y="3387438"/>
            <a:chExt cx="526061" cy="526726"/>
          </a:xfrm>
        </p:grpSpPr>
        <p:sp>
          <p:nvSpPr>
            <p:cNvPr id="76" name="Google Shape;76;p7"/>
            <p:cNvSpPr/>
            <p:nvPr/>
          </p:nvSpPr>
          <p:spPr>
            <a:xfrm>
              <a:off x="5377248" y="3387438"/>
              <a:ext cx="526061" cy="526726"/>
            </a:xfrm>
            <a:custGeom>
              <a:avLst/>
              <a:gdLst/>
              <a:ahLst/>
              <a:cxnLst/>
              <a:rect l="l" t="t" r="r" b="b"/>
              <a:pathLst>
                <a:path w="526061" h="526726" extrusionOk="0">
                  <a:moveTo>
                    <a:pt x="430158" y="364338"/>
                  </a:moveTo>
                  <a:cubicBezTo>
                    <a:pt x="419520" y="353701"/>
                    <a:pt x="403564" y="348382"/>
                    <a:pt x="388937" y="351706"/>
                  </a:cubicBezTo>
                  <a:lnTo>
                    <a:pt x="359019" y="322453"/>
                  </a:lnTo>
                  <a:cubicBezTo>
                    <a:pt x="385613" y="287881"/>
                    <a:pt x="400240" y="245331"/>
                    <a:pt x="400240" y="201451"/>
                  </a:cubicBezTo>
                  <a:cubicBezTo>
                    <a:pt x="400904" y="90422"/>
                    <a:pt x="311151" y="669"/>
                    <a:pt x="200786" y="4"/>
                  </a:cubicBezTo>
                  <a:cubicBezTo>
                    <a:pt x="90422" y="-661"/>
                    <a:pt x="669" y="89093"/>
                    <a:pt x="4" y="199457"/>
                  </a:cubicBezTo>
                  <a:cubicBezTo>
                    <a:pt x="-661" y="309821"/>
                    <a:pt x="89093" y="399575"/>
                    <a:pt x="199457" y="400240"/>
                  </a:cubicBezTo>
                  <a:cubicBezTo>
                    <a:pt x="243336" y="400240"/>
                    <a:pt x="286551" y="385613"/>
                    <a:pt x="321788" y="359019"/>
                  </a:cubicBezTo>
                  <a:lnTo>
                    <a:pt x="351041" y="388272"/>
                  </a:lnTo>
                  <a:cubicBezTo>
                    <a:pt x="348382" y="403564"/>
                    <a:pt x="353036" y="418855"/>
                    <a:pt x="363673" y="430158"/>
                  </a:cubicBezTo>
                  <a:lnTo>
                    <a:pt x="446779" y="513263"/>
                  </a:lnTo>
                  <a:cubicBezTo>
                    <a:pt x="464729" y="531214"/>
                    <a:pt x="494647" y="531214"/>
                    <a:pt x="512598" y="513263"/>
                  </a:cubicBezTo>
                  <a:cubicBezTo>
                    <a:pt x="530549" y="495312"/>
                    <a:pt x="530549" y="465394"/>
                    <a:pt x="512598" y="447444"/>
                  </a:cubicBezTo>
                  <a:lnTo>
                    <a:pt x="430158" y="364338"/>
                  </a:lnTo>
                  <a:close/>
                  <a:moveTo>
                    <a:pt x="200786" y="360349"/>
                  </a:moveTo>
                  <a:cubicBezTo>
                    <a:pt x="112362" y="360349"/>
                    <a:pt x="41224" y="289211"/>
                    <a:pt x="41224" y="200786"/>
                  </a:cubicBezTo>
                  <a:cubicBezTo>
                    <a:pt x="41224" y="112362"/>
                    <a:pt x="112362" y="41224"/>
                    <a:pt x="200786" y="41224"/>
                  </a:cubicBezTo>
                  <a:cubicBezTo>
                    <a:pt x="289211" y="41224"/>
                    <a:pt x="360349" y="112362"/>
                    <a:pt x="360349" y="200786"/>
                  </a:cubicBezTo>
                  <a:cubicBezTo>
                    <a:pt x="360349" y="288546"/>
                    <a:pt x="288546" y="360349"/>
                    <a:pt x="200786" y="360349"/>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 name="Google Shape;77;p7"/>
            <p:cNvSpPr/>
            <p:nvPr/>
          </p:nvSpPr>
          <p:spPr>
            <a:xfrm>
              <a:off x="5435093" y="3486248"/>
              <a:ext cx="286547" cy="210345"/>
            </a:xfrm>
            <a:custGeom>
              <a:avLst/>
              <a:gdLst/>
              <a:ahLst/>
              <a:cxnLst/>
              <a:rect l="l" t="t" r="r" b="b"/>
              <a:pathLst>
                <a:path w="286547" h="210345" extrusionOk="0">
                  <a:moveTo>
                    <a:pt x="285883" y="92003"/>
                  </a:moveTo>
                  <a:lnTo>
                    <a:pt x="247987" y="92003"/>
                  </a:lnTo>
                  <a:cubicBezTo>
                    <a:pt x="244663" y="92668"/>
                    <a:pt x="241338" y="94663"/>
                    <a:pt x="239344" y="97322"/>
                  </a:cubicBezTo>
                  <a:lnTo>
                    <a:pt x="214080" y="124581"/>
                  </a:lnTo>
                  <a:lnTo>
                    <a:pt x="192805" y="50783"/>
                  </a:lnTo>
                  <a:cubicBezTo>
                    <a:pt x="190810" y="44799"/>
                    <a:pt x="184162" y="40810"/>
                    <a:pt x="178178" y="42805"/>
                  </a:cubicBezTo>
                  <a:cubicBezTo>
                    <a:pt x="174854" y="44134"/>
                    <a:pt x="171530" y="46129"/>
                    <a:pt x="170200" y="50118"/>
                  </a:cubicBezTo>
                  <a:lnTo>
                    <a:pt x="130309" y="155828"/>
                  </a:lnTo>
                  <a:lnTo>
                    <a:pt x="103051" y="9563"/>
                  </a:lnTo>
                  <a:cubicBezTo>
                    <a:pt x="101721" y="2914"/>
                    <a:pt x="95738" y="-1075"/>
                    <a:pt x="89754" y="255"/>
                  </a:cubicBezTo>
                  <a:cubicBezTo>
                    <a:pt x="85765" y="920"/>
                    <a:pt x="82441" y="4244"/>
                    <a:pt x="80446" y="8233"/>
                  </a:cubicBezTo>
                  <a:lnTo>
                    <a:pt x="51858" y="92003"/>
                  </a:lnTo>
                  <a:lnTo>
                    <a:pt x="0" y="92003"/>
                  </a:lnTo>
                  <a:lnTo>
                    <a:pt x="0" y="118597"/>
                  </a:lnTo>
                  <a:lnTo>
                    <a:pt x="60501" y="118597"/>
                  </a:lnTo>
                  <a:cubicBezTo>
                    <a:pt x="65820" y="117932"/>
                    <a:pt x="70473" y="113943"/>
                    <a:pt x="71803" y="108624"/>
                  </a:cubicBezTo>
                  <a:lnTo>
                    <a:pt x="88424" y="58096"/>
                  </a:lnTo>
                  <a:lnTo>
                    <a:pt x="115018" y="201038"/>
                  </a:lnTo>
                  <a:cubicBezTo>
                    <a:pt x="115683" y="206356"/>
                    <a:pt x="120337" y="210345"/>
                    <a:pt x="125655" y="210345"/>
                  </a:cubicBezTo>
                  <a:lnTo>
                    <a:pt x="126985" y="210345"/>
                  </a:lnTo>
                  <a:cubicBezTo>
                    <a:pt x="131639" y="210345"/>
                    <a:pt x="136293" y="207686"/>
                    <a:pt x="138288" y="203032"/>
                  </a:cubicBezTo>
                  <a:lnTo>
                    <a:pt x="180838" y="91338"/>
                  </a:lnTo>
                  <a:lnTo>
                    <a:pt x="198123" y="151174"/>
                  </a:lnTo>
                  <a:cubicBezTo>
                    <a:pt x="200118" y="157158"/>
                    <a:pt x="206102" y="161147"/>
                    <a:pt x="212750" y="159152"/>
                  </a:cubicBezTo>
                  <a:cubicBezTo>
                    <a:pt x="214745" y="158488"/>
                    <a:pt x="216739" y="157158"/>
                    <a:pt x="218069" y="155828"/>
                  </a:cubicBezTo>
                  <a:lnTo>
                    <a:pt x="253970" y="118597"/>
                  </a:lnTo>
                  <a:lnTo>
                    <a:pt x="286548" y="118597"/>
                  </a:lnTo>
                  <a:lnTo>
                    <a:pt x="286548" y="92003"/>
                  </a:ln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8" name="Google Shape;78;p7" descr="Gears"/>
          <p:cNvGrpSpPr/>
          <p:nvPr/>
        </p:nvGrpSpPr>
        <p:grpSpPr>
          <a:xfrm>
            <a:off x="3312536" y="3343355"/>
            <a:ext cx="433478" cy="524561"/>
            <a:chOff x="6330741" y="2426211"/>
            <a:chExt cx="433478" cy="524561"/>
          </a:xfrm>
        </p:grpSpPr>
        <p:sp>
          <p:nvSpPr>
            <p:cNvPr id="79" name="Google Shape;79;p7"/>
            <p:cNvSpPr/>
            <p:nvPr/>
          </p:nvSpPr>
          <p:spPr>
            <a:xfrm>
              <a:off x="6480996" y="2426211"/>
              <a:ext cx="283223" cy="282558"/>
            </a:xfrm>
            <a:custGeom>
              <a:avLst/>
              <a:gdLst/>
              <a:ahLst/>
              <a:cxnLst/>
              <a:rect l="l" t="t" r="r" b="b"/>
              <a:pathLst>
                <a:path w="283223" h="282558" extrusionOk="0">
                  <a:moveTo>
                    <a:pt x="141612" y="191475"/>
                  </a:moveTo>
                  <a:cubicBezTo>
                    <a:pt x="113688" y="191475"/>
                    <a:pt x="91748" y="168870"/>
                    <a:pt x="91748" y="141612"/>
                  </a:cubicBezTo>
                  <a:cubicBezTo>
                    <a:pt x="91748" y="114353"/>
                    <a:pt x="114353" y="91748"/>
                    <a:pt x="141612" y="91748"/>
                  </a:cubicBezTo>
                  <a:cubicBezTo>
                    <a:pt x="169535" y="91748"/>
                    <a:pt x="191475" y="114353"/>
                    <a:pt x="191475" y="141612"/>
                  </a:cubicBezTo>
                  <a:cubicBezTo>
                    <a:pt x="191475" y="168870"/>
                    <a:pt x="168870" y="191475"/>
                    <a:pt x="141612" y="191475"/>
                  </a:cubicBezTo>
                  <a:close/>
                  <a:moveTo>
                    <a:pt x="253970" y="110364"/>
                  </a:moveTo>
                  <a:cubicBezTo>
                    <a:pt x="251311" y="101056"/>
                    <a:pt x="247987" y="92413"/>
                    <a:pt x="243333" y="84435"/>
                  </a:cubicBezTo>
                  <a:lnTo>
                    <a:pt x="253970" y="53188"/>
                  </a:lnTo>
                  <a:lnTo>
                    <a:pt x="230036" y="29253"/>
                  </a:lnTo>
                  <a:lnTo>
                    <a:pt x="198788" y="39891"/>
                  </a:lnTo>
                  <a:cubicBezTo>
                    <a:pt x="190810" y="35237"/>
                    <a:pt x="182167" y="31913"/>
                    <a:pt x="172859" y="29253"/>
                  </a:cubicBezTo>
                  <a:lnTo>
                    <a:pt x="158233" y="0"/>
                  </a:lnTo>
                  <a:lnTo>
                    <a:pt x="124991" y="0"/>
                  </a:lnTo>
                  <a:lnTo>
                    <a:pt x="110364" y="29253"/>
                  </a:lnTo>
                  <a:cubicBezTo>
                    <a:pt x="101056" y="31913"/>
                    <a:pt x="92413" y="35237"/>
                    <a:pt x="84435" y="39891"/>
                  </a:cubicBezTo>
                  <a:lnTo>
                    <a:pt x="53188" y="29253"/>
                  </a:lnTo>
                  <a:lnTo>
                    <a:pt x="29253" y="53188"/>
                  </a:lnTo>
                  <a:lnTo>
                    <a:pt x="39891" y="84435"/>
                  </a:lnTo>
                  <a:cubicBezTo>
                    <a:pt x="35237" y="92413"/>
                    <a:pt x="31912" y="101056"/>
                    <a:pt x="29253" y="110364"/>
                  </a:cubicBezTo>
                  <a:lnTo>
                    <a:pt x="0" y="124991"/>
                  </a:lnTo>
                  <a:lnTo>
                    <a:pt x="0" y="158233"/>
                  </a:lnTo>
                  <a:lnTo>
                    <a:pt x="29253" y="172859"/>
                  </a:lnTo>
                  <a:cubicBezTo>
                    <a:pt x="31912" y="182167"/>
                    <a:pt x="35237" y="190810"/>
                    <a:pt x="39891" y="198788"/>
                  </a:cubicBezTo>
                  <a:lnTo>
                    <a:pt x="29253" y="230036"/>
                  </a:lnTo>
                  <a:lnTo>
                    <a:pt x="52523" y="253305"/>
                  </a:lnTo>
                  <a:lnTo>
                    <a:pt x="83770" y="242668"/>
                  </a:lnTo>
                  <a:cubicBezTo>
                    <a:pt x="91748" y="247322"/>
                    <a:pt x="100391" y="250646"/>
                    <a:pt x="109699" y="253305"/>
                  </a:cubicBezTo>
                  <a:lnTo>
                    <a:pt x="124326" y="282559"/>
                  </a:lnTo>
                  <a:lnTo>
                    <a:pt x="157568" y="282559"/>
                  </a:lnTo>
                  <a:lnTo>
                    <a:pt x="172195" y="253305"/>
                  </a:lnTo>
                  <a:cubicBezTo>
                    <a:pt x="181502" y="250646"/>
                    <a:pt x="190145" y="247322"/>
                    <a:pt x="198123" y="242668"/>
                  </a:cubicBezTo>
                  <a:lnTo>
                    <a:pt x="229371" y="253305"/>
                  </a:lnTo>
                  <a:lnTo>
                    <a:pt x="253305" y="230036"/>
                  </a:lnTo>
                  <a:lnTo>
                    <a:pt x="242668" y="198788"/>
                  </a:lnTo>
                  <a:cubicBezTo>
                    <a:pt x="247322" y="190810"/>
                    <a:pt x="251311" y="181502"/>
                    <a:pt x="253970" y="172859"/>
                  </a:cubicBezTo>
                  <a:lnTo>
                    <a:pt x="283223" y="158233"/>
                  </a:lnTo>
                  <a:lnTo>
                    <a:pt x="283223" y="124991"/>
                  </a:lnTo>
                  <a:lnTo>
                    <a:pt x="253970" y="110364"/>
                  </a:ln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7"/>
            <p:cNvSpPr/>
            <p:nvPr/>
          </p:nvSpPr>
          <p:spPr>
            <a:xfrm>
              <a:off x="6330741" y="2668214"/>
              <a:ext cx="283223" cy="282558"/>
            </a:xfrm>
            <a:custGeom>
              <a:avLst/>
              <a:gdLst/>
              <a:ahLst/>
              <a:cxnLst/>
              <a:rect l="l" t="t" r="r" b="b"/>
              <a:pathLst>
                <a:path w="283223" h="282558" extrusionOk="0">
                  <a:moveTo>
                    <a:pt x="141612" y="191475"/>
                  </a:moveTo>
                  <a:cubicBezTo>
                    <a:pt x="113688" y="191475"/>
                    <a:pt x="91748" y="168870"/>
                    <a:pt x="91748" y="141612"/>
                  </a:cubicBezTo>
                  <a:cubicBezTo>
                    <a:pt x="91748" y="113688"/>
                    <a:pt x="114353" y="91748"/>
                    <a:pt x="141612" y="91748"/>
                  </a:cubicBezTo>
                  <a:cubicBezTo>
                    <a:pt x="169535" y="91748"/>
                    <a:pt x="191475" y="114353"/>
                    <a:pt x="191475" y="141612"/>
                  </a:cubicBezTo>
                  <a:cubicBezTo>
                    <a:pt x="191475" y="168870"/>
                    <a:pt x="169535" y="191475"/>
                    <a:pt x="141612" y="191475"/>
                  </a:cubicBezTo>
                  <a:lnTo>
                    <a:pt x="141612" y="191475"/>
                  </a:lnTo>
                  <a:close/>
                  <a:moveTo>
                    <a:pt x="243333" y="84435"/>
                  </a:moveTo>
                  <a:lnTo>
                    <a:pt x="253970" y="53188"/>
                  </a:lnTo>
                  <a:lnTo>
                    <a:pt x="230036" y="29253"/>
                  </a:lnTo>
                  <a:lnTo>
                    <a:pt x="198788" y="39891"/>
                  </a:lnTo>
                  <a:cubicBezTo>
                    <a:pt x="190810" y="35237"/>
                    <a:pt x="181502" y="31912"/>
                    <a:pt x="172859" y="29253"/>
                  </a:cubicBezTo>
                  <a:lnTo>
                    <a:pt x="158233" y="0"/>
                  </a:lnTo>
                  <a:lnTo>
                    <a:pt x="124991" y="0"/>
                  </a:lnTo>
                  <a:lnTo>
                    <a:pt x="110364" y="29253"/>
                  </a:lnTo>
                  <a:cubicBezTo>
                    <a:pt x="101056" y="31912"/>
                    <a:pt x="92413" y="35237"/>
                    <a:pt x="84435" y="39891"/>
                  </a:cubicBezTo>
                  <a:lnTo>
                    <a:pt x="53188" y="29253"/>
                  </a:lnTo>
                  <a:lnTo>
                    <a:pt x="29918" y="52523"/>
                  </a:lnTo>
                  <a:lnTo>
                    <a:pt x="39891" y="83770"/>
                  </a:lnTo>
                  <a:cubicBezTo>
                    <a:pt x="35237" y="91748"/>
                    <a:pt x="31913" y="101056"/>
                    <a:pt x="29253" y="109699"/>
                  </a:cubicBezTo>
                  <a:lnTo>
                    <a:pt x="0" y="124326"/>
                  </a:lnTo>
                  <a:lnTo>
                    <a:pt x="0" y="157568"/>
                  </a:lnTo>
                  <a:lnTo>
                    <a:pt x="29253" y="172195"/>
                  </a:lnTo>
                  <a:cubicBezTo>
                    <a:pt x="31913" y="181502"/>
                    <a:pt x="35237" y="190145"/>
                    <a:pt x="39891" y="198123"/>
                  </a:cubicBezTo>
                  <a:lnTo>
                    <a:pt x="29918" y="229371"/>
                  </a:lnTo>
                  <a:lnTo>
                    <a:pt x="53188" y="252641"/>
                  </a:lnTo>
                  <a:lnTo>
                    <a:pt x="84435" y="242668"/>
                  </a:lnTo>
                  <a:cubicBezTo>
                    <a:pt x="92413" y="247322"/>
                    <a:pt x="101056" y="250646"/>
                    <a:pt x="110364" y="253305"/>
                  </a:cubicBezTo>
                  <a:lnTo>
                    <a:pt x="124991" y="282559"/>
                  </a:lnTo>
                  <a:lnTo>
                    <a:pt x="158233" y="282559"/>
                  </a:lnTo>
                  <a:lnTo>
                    <a:pt x="172859" y="253305"/>
                  </a:lnTo>
                  <a:cubicBezTo>
                    <a:pt x="182167" y="250646"/>
                    <a:pt x="190810" y="247322"/>
                    <a:pt x="198788" y="242668"/>
                  </a:cubicBezTo>
                  <a:lnTo>
                    <a:pt x="230036" y="253305"/>
                  </a:lnTo>
                  <a:lnTo>
                    <a:pt x="253305" y="229371"/>
                  </a:lnTo>
                  <a:lnTo>
                    <a:pt x="243333" y="198788"/>
                  </a:lnTo>
                  <a:cubicBezTo>
                    <a:pt x="247987" y="190810"/>
                    <a:pt x="251311" y="182167"/>
                    <a:pt x="253970" y="172859"/>
                  </a:cubicBezTo>
                  <a:lnTo>
                    <a:pt x="283223" y="158233"/>
                  </a:lnTo>
                  <a:lnTo>
                    <a:pt x="283223" y="124991"/>
                  </a:lnTo>
                  <a:lnTo>
                    <a:pt x="253970" y="110364"/>
                  </a:lnTo>
                  <a:cubicBezTo>
                    <a:pt x="251311" y="101056"/>
                    <a:pt x="247987" y="92413"/>
                    <a:pt x="243333" y="84435"/>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1" name="Google Shape;81;p7" descr="Database"/>
          <p:cNvGrpSpPr/>
          <p:nvPr/>
        </p:nvGrpSpPr>
        <p:grpSpPr>
          <a:xfrm>
            <a:off x="3343738" y="1487911"/>
            <a:ext cx="372312" cy="505281"/>
            <a:chOff x="5458362" y="1487911"/>
            <a:chExt cx="372312" cy="505281"/>
          </a:xfrm>
        </p:grpSpPr>
        <p:sp>
          <p:nvSpPr>
            <p:cNvPr id="82" name="Google Shape;82;p7"/>
            <p:cNvSpPr/>
            <p:nvPr/>
          </p:nvSpPr>
          <p:spPr>
            <a:xfrm>
              <a:off x="5458362" y="1487911"/>
              <a:ext cx="372312" cy="106375"/>
            </a:xfrm>
            <a:custGeom>
              <a:avLst/>
              <a:gdLst/>
              <a:ahLst/>
              <a:cxnLst/>
              <a:rect l="l" t="t" r="r" b="b"/>
              <a:pathLst>
                <a:path w="372312" h="106375" extrusionOk="0">
                  <a:moveTo>
                    <a:pt x="372313" y="53188"/>
                  </a:moveTo>
                  <a:cubicBezTo>
                    <a:pt x="372313" y="82562"/>
                    <a:pt x="288968" y="106375"/>
                    <a:pt x="186156" y="106375"/>
                  </a:cubicBezTo>
                  <a:cubicBezTo>
                    <a:pt x="83345" y="106375"/>
                    <a:pt x="0" y="82562"/>
                    <a:pt x="0" y="53188"/>
                  </a:cubicBezTo>
                  <a:cubicBezTo>
                    <a:pt x="0" y="23813"/>
                    <a:pt x="83345" y="0"/>
                    <a:pt x="186156" y="0"/>
                  </a:cubicBezTo>
                  <a:cubicBezTo>
                    <a:pt x="288968" y="0"/>
                    <a:pt x="372313" y="23813"/>
                    <a:pt x="372313" y="5318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7"/>
            <p:cNvSpPr/>
            <p:nvPr/>
          </p:nvSpPr>
          <p:spPr>
            <a:xfrm>
              <a:off x="5458362" y="1567692"/>
              <a:ext cx="372312" cy="159562"/>
            </a:xfrm>
            <a:custGeom>
              <a:avLst/>
              <a:gdLst/>
              <a:ahLst/>
              <a:cxnLst/>
              <a:rect l="l" t="t" r="r" b="b"/>
              <a:pathLst>
                <a:path w="372312" h="159562" extrusionOk="0">
                  <a:moveTo>
                    <a:pt x="319125" y="106375"/>
                  </a:moveTo>
                  <a:cubicBezTo>
                    <a:pt x="311147" y="106375"/>
                    <a:pt x="305828" y="101056"/>
                    <a:pt x="305828" y="93078"/>
                  </a:cubicBezTo>
                  <a:cubicBezTo>
                    <a:pt x="305828" y="85100"/>
                    <a:pt x="311147" y="79781"/>
                    <a:pt x="319125" y="79781"/>
                  </a:cubicBezTo>
                  <a:cubicBezTo>
                    <a:pt x="327103" y="79781"/>
                    <a:pt x="332422" y="85100"/>
                    <a:pt x="332422" y="93078"/>
                  </a:cubicBezTo>
                  <a:cubicBezTo>
                    <a:pt x="332422" y="101056"/>
                    <a:pt x="327103" y="106375"/>
                    <a:pt x="319125" y="106375"/>
                  </a:cubicBezTo>
                  <a:close/>
                  <a:moveTo>
                    <a:pt x="186156" y="53188"/>
                  </a:moveTo>
                  <a:cubicBezTo>
                    <a:pt x="83770" y="53188"/>
                    <a:pt x="0" y="29253"/>
                    <a:pt x="0" y="0"/>
                  </a:cubicBezTo>
                  <a:lnTo>
                    <a:pt x="0" y="106375"/>
                  </a:lnTo>
                  <a:cubicBezTo>
                    <a:pt x="0" y="135628"/>
                    <a:pt x="83770" y="159563"/>
                    <a:pt x="186156" y="159563"/>
                  </a:cubicBezTo>
                  <a:cubicBezTo>
                    <a:pt x="288542" y="159563"/>
                    <a:pt x="372313" y="135628"/>
                    <a:pt x="372313" y="106375"/>
                  </a:cubicBezTo>
                  <a:lnTo>
                    <a:pt x="372313" y="0"/>
                  </a:lnTo>
                  <a:cubicBezTo>
                    <a:pt x="372313" y="29253"/>
                    <a:pt x="288542" y="53188"/>
                    <a:pt x="186156" y="5318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7"/>
            <p:cNvSpPr/>
            <p:nvPr/>
          </p:nvSpPr>
          <p:spPr>
            <a:xfrm>
              <a:off x="5458362" y="1700661"/>
              <a:ext cx="372312" cy="159562"/>
            </a:xfrm>
            <a:custGeom>
              <a:avLst/>
              <a:gdLst/>
              <a:ahLst/>
              <a:cxnLst/>
              <a:rect l="l" t="t" r="r" b="b"/>
              <a:pathLst>
                <a:path w="372312" h="159562" extrusionOk="0">
                  <a:moveTo>
                    <a:pt x="319125" y="106375"/>
                  </a:moveTo>
                  <a:cubicBezTo>
                    <a:pt x="311147" y="106375"/>
                    <a:pt x="305828" y="101056"/>
                    <a:pt x="305828" y="93078"/>
                  </a:cubicBezTo>
                  <a:cubicBezTo>
                    <a:pt x="305828" y="85100"/>
                    <a:pt x="311147" y="79781"/>
                    <a:pt x="319125" y="79781"/>
                  </a:cubicBezTo>
                  <a:cubicBezTo>
                    <a:pt x="327103" y="79781"/>
                    <a:pt x="332422" y="85100"/>
                    <a:pt x="332422" y="93078"/>
                  </a:cubicBezTo>
                  <a:cubicBezTo>
                    <a:pt x="332422" y="101056"/>
                    <a:pt x="327103" y="106375"/>
                    <a:pt x="319125" y="106375"/>
                  </a:cubicBezTo>
                  <a:close/>
                  <a:moveTo>
                    <a:pt x="186156" y="53188"/>
                  </a:moveTo>
                  <a:cubicBezTo>
                    <a:pt x="83770" y="53188"/>
                    <a:pt x="0" y="29253"/>
                    <a:pt x="0" y="0"/>
                  </a:cubicBezTo>
                  <a:lnTo>
                    <a:pt x="0" y="106375"/>
                  </a:lnTo>
                  <a:cubicBezTo>
                    <a:pt x="0" y="135628"/>
                    <a:pt x="83770" y="159563"/>
                    <a:pt x="186156" y="159563"/>
                  </a:cubicBezTo>
                  <a:cubicBezTo>
                    <a:pt x="288542" y="159563"/>
                    <a:pt x="372313" y="135628"/>
                    <a:pt x="372313" y="106375"/>
                  </a:cubicBezTo>
                  <a:lnTo>
                    <a:pt x="372313" y="0"/>
                  </a:lnTo>
                  <a:cubicBezTo>
                    <a:pt x="372313" y="29253"/>
                    <a:pt x="288542" y="53188"/>
                    <a:pt x="186156" y="5318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7"/>
            <p:cNvSpPr/>
            <p:nvPr/>
          </p:nvSpPr>
          <p:spPr>
            <a:xfrm>
              <a:off x="5458362" y="1833630"/>
              <a:ext cx="372312" cy="159562"/>
            </a:xfrm>
            <a:custGeom>
              <a:avLst/>
              <a:gdLst/>
              <a:ahLst/>
              <a:cxnLst/>
              <a:rect l="l" t="t" r="r" b="b"/>
              <a:pathLst>
                <a:path w="372312" h="159562" extrusionOk="0">
                  <a:moveTo>
                    <a:pt x="319125" y="106375"/>
                  </a:moveTo>
                  <a:cubicBezTo>
                    <a:pt x="311147" y="106375"/>
                    <a:pt x="305828" y="101056"/>
                    <a:pt x="305828" y="93078"/>
                  </a:cubicBezTo>
                  <a:cubicBezTo>
                    <a:pt x="305828" y="85100"/>
                    <a:pt x="311147" y="79781"/>
                    <a:pt x="319125" y="79781"/>
                  </a:cubicBezTo>
                  <a:cubicBezTo>
                    <a:pt x="327103" y="79781"/>
                    <a:pt x="332422" y="85100"/>
                    <a:pt x="332422" y="93078"/>
                  </a:cubicBezTo>
                  <a:cubicBezTo>
                    <a:pt x="332422" y="101056"/>
                    <a:pt x="327103" y="106375"/>
                    <a:pt x="319125" y="106375"/>
                  </a:cubicBezTo>
                  <a:close/>
                  <a:moveTo>
                    <a:pt x="186156" y="53188"/>
                  </a:moveTo>
                  <a:cubicBezTo>
                    <a:pt x="83770" y="53188"/>
                    <a:pt x="0" y="29253"/>
                    <a:pt x="0" y="0"/>
                  </a:cubicBezTo>
                  <a:lnTo>
                    <a:pt x="0" y="106375"/>
                  </a:lnTo>
                  <a:cubicBezTo>
                    <a:pt x="0" y="135628"/>
                    <a:pt x="83770" y="159563"/>
                    <a:pt x="186156" y="159563"/>
                  </a:cubicBezTo>
                  <a:cubicBezTo>
                    <a:pt x="288542" y="159563"/>
                    <a:pt x="372313" y="135628"/>
                    <a:pt x="372313" y="106375"/>
                  </a:cubicBezTo>
                  <a:lnTo>
                    <a:pt x="372313" y="0"/>
                  </a:lnTo>
                  <a:cubicBezTo>
                    <a:pt x="372313" y="29253"/>
                    <a:pt x="288542" y="53188"/>
                    <a:pt x="186156" y="5318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1" name="Google Shape;101;p7"/>
          <p:cNvSpPr/>
          <p:nvPr/>
        </p:nvSpPr>
        <p:spPr>
          <a:xfrm>
            <a:off x="5731739" y="1831753"/>
            <a:ext cx="449272" cy="449272"/>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bg1"/>
                </a:solidFill>
                <a:latin typeface="Calibri"/>
                <a:ea typeface="Calibri"/>
                <a:cs typeface="Calibri"/>
                <a:sym typeface="Calibri"/>
              </a:rPr>
              <a:t>1</a:t>
            </a:r>
            <a:endParaRPr>
              <a:solidFill>
                <a:schemeClr val="bg1"/>
              </a:solidFill>
            </a:endParaRPr>
          </a:p>
        </p:txBody>
      </p:sp>
      <p:sp>
        <p:nvSpPr>
          <p:cNvPr id="102" name="Google Shape;102;p7"/>
          <p:cNvSpPr/>
          <p:nvPr/>
        </p:nvSpPr>
        <p:spPr>
          <a:xfrm>
            <a:off x="5731739" y="3637677"/>
            <a:ext cx="449272" cy="449272"/>
          </a:xfrm>
          <a:prstGeom prst="ellipse">
            <a:avLst/>
          </a:prstGeom>
          <a:solidFill>
            <a:schemeClr val="accent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bg1"/>
                </a:solidFill>
                <a:latin typeface="Calibri"/>
                <a:ea typeface="Calibri"/>
                <a:cs typeface="Calibri"/>
                <a:sym typeface="Calibri"/>
              </a:rPr>
              <a:t>3</a:t>
            </a:r>
            <a:endParaRPr>
              <a:solidFill>
                <a:schemeClr val="bg1"/>
              </a:solidFill>
            </a:endParaRPr>
          </a:p>
        </p:txBody>
      </p:sp>
      <p:sp>
        <p:nvSpPr>
          <p:cNvPr id="103" name="Google Shape;103;p7"/>
          <p:cNvSpPr/>
          <p:nvPr/>
        </p:nvSpPr>
        <p:spPr>
          <a:xfrm>
            <a:off x="5731739" y="5443601"/>
            <a:ext cx="449272" cy="449272"/>
          </a:xfrm>
          <a:prstGeom prst="ellipse">
            <a:avLst/>
          </a:prstGeom>
          <a:solidFill>
            <a:schemeClr val="accent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bg1"/>
                </a:solidFill>
                <a:latin typeface="Calibri"/>
                <a:ea typeface="Calibri"/>
                <a:cs typeface="Calibri"/>
                <a:sym typeface="Calibri"/>
              </a:rPr>
              <a:t>5</a:t>
            </a:r>
            <a:endParaRPr>
              <a:solidFill>
                <a:schemeClr val="bg1"/>
              </a:solidFill>
            </a:endParaRPr>
          </a:p>
        </p:txBody>
      </p:sp>
      <p:sp>
        <p:nvSpPr>
          <p:cNvPr id="104" name="Google Shape;104;p7"/>
          <p:cNvSpPr/>
          <p:nvPr/>
        </p:nvSpPr>
        <p:spPr>
          <a:xfrm>
            <a:off x="5733263" y="2734715"/>
            <a:ext cx="449272" cy="449272"/>
          </a:xfrm>
          <a:prstGeom prst="ellipse">
            <a:avLst/>
          </a:prstGeom>
          <a:solidFill>
            <a:schemeClr val="accen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bg1"/>
                </a:solidFill>
                <a:latin typeface="Calibri"/>
                <a:ea typeface="Calibri"/>
                <a:cs typeface="Calibri"/>
                <a:sym typeface="Calibri"/>
              </a:rPr>
              <a:t>2</a:t>
            </a:r>
            <a:endParaRPr>
              <a:solidFill>
                <a:schemeClr val="bg1"/>
              </a:solidFill>
            </a:endParaRPr>
          </a:p>
        </p:txBody>
      </p:sp>
      <p:sp>
        <p:nvSpPr>
          <p:cNvPr id="105" name="Google Shape;105;p7"/>
          <p:cNvSpPr/>
          <p:nvPr/>
        </p:nvSpPr>
        <p:spPr>
          <a:xfrm>
            <a:off x="5733263" y="4540638"/>
            <a:ext cx="449272" cy="449272"/>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bg1"/>
                </a:solidFill>
                <a:latin typeface="Calibri"/>
                <a:ea typeface="Calibri"/>
                <a:cs typeface="Calibri"/>
                <a:sym typeface="Calibri"/>
              </a:rPr>
              <a:t>4</a:t>
            </a:r>
            <a:endParaRPr>
              <a:solidFill>
                <a:schemeClr val="bg1"/>
              </a:solidFill>
            </a:endParaRPr>
          </a:p>
        </p:txBody>
      </p:sp>
      <p:sp>
        <p:nvSpPr>
          <p:cNvPr id="107" name="Frame 106">
            <a:extLst>
              <a:ext uri="{FF2B5EF4-FFF2-40B4-BE49-F238E27FC236}">
                <a16:creationId xmlns:a16="http://schemas.microsoft.com/office/drawing/2014/main" id="{323FE1AA-868F-D443-9000-409B9FA9FF30}"/>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Google Shape;46;p2">
            <a:extLst>
              <a:ext uri="{FF2B5EF4-FFF2-40B4-BE49-F238E27FC236}">
                <a16:creationId xmlns:a16="http://schemas.microsoft.com/office/drawing/2014/main" id="{02E66690-ECA8-6445-9B63-826F0AA3E757}"/>
              </a:ext>
            </a:extLst>
          </p:cNvPr>
          <p:cNvSpPr txBox="1"/>
          <p:nvPr/>
        </p:nvSpPr>
        <p:spPr>
          <a:xfrm>
            <a:off x="6355345" y="1723276"/>
            <a:ext cx="3749057"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rgbClr val="000000"/>
                </a:solidFill>
                <a:latin typeface="+mj-lt"/>
                <a:ea typeface="Times New Roman"/>
                <a:cs typeface="Times New Roman"/>
                <a:sym typeface="Times New Roman"/>
              </a:rPr>
              <a:t>Overview </a:t>
            </a:r>
            <a:endParaRPr sz="1000">
              <a:solidFill>
                <a:srgbClr val="000000"/>
              </a:solidFill>
              <a:latin typeface="+mj-lt"/>
            </a:endParaRPr>
          </a:p>
        </p:txBody>
      </p:sp>
      <p:sp>
        <p:nvSpPr>
          <p:cNvPr id="114" name="Google Shape;48;p2">
            <a:extLst>
              <a:ext uri="{FF2B5EF4-FFF2-40B4-BE49-F238E27FC236}">
                <a16:creationId xmlns:a16="http://schemas.microsoft.com/office/drawing/2014/main" id="{79EC219F-FAAD-D541-A66C-6FC36D0BD0F7}"/>
              </a:ext>
            </a:extLst>
          </p:cNvPr>
          <p:cNvSpPr txBox="1"/>
          <p:nvPr/>
        </p:nvSpPr>
        <p:spPr>
          <a:xfrm>
            <a:off x="6350408" y="3545105"/>
            <a:ext cx="3503836"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rgbClr val="000000"/>
                </a:solidFill>
                <a:latin typeface="+mj-lt"/>
                <a:ea typeface="Times New Roman"/>
                <a:cs typeface="Times New Roman"/>
                <a:sym typeface="Times New Roman"/>
              </a:rPr>
              <a:t>Data Description</a:t>
            </a:r>
            <a:endParaRPr sz="1000">
              <a:solidFill>
                <a:srgbClr val="000000"/>
              </a:solidFill>
              <a:latin typeface="+mj-lt"/>
            </a:endParaRPr>
          </a:p>
        </p:txBody>
      </p:sp>
      <p:sp>
        <p:nvSpPr>
          <p:cNvPr id="115" name="Google Shape;49;p2">
            <a:extLst>
              <a:ext uri="{FF2B5EF4-FFF2-40B4-BE49-F238E27FC236}">
                <a16:creationId xmlns:a16="http://schemas.microsoft.com/office/drawing/2014/main" id="{4ABF3169-B572-C945-988E-DBB9D04162D2}"/>
              </a:ext>
            </a:extLst>
          </p:cNvPr>
          <p:cNvSpPr txBox="1"/>
          <p:nvPr/>
        </p:nvSpPr>
        <p:spPr>
          <a:xfrm>
            <a:off x="6350408" y="4408243"/>
            <a:ext cx="25961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rgbClr val="000000"/>
                </a:solidFill>
                <a:latin typeface="+mj-lt"/>
                <a:ea typeface="Times New Roman"/>
                <a:cs typeface="Times New Roman"/>
                <a:sym typeface="Times New Roman"/>
              </a:rPr>
              <a:t>Cleaning</a:t>
            </a:r>
            <a:endParaRPr sz="1000">
              <a:solidFill>
                <a:srgbClr val="000000"/>
              </a:solidFill>
              <a:latin typeface="+mj-lt"/>
            </a:endParaRPr>
          </a:p>
        </p:txBody>
      </p:sp>
      <p:sp>
        <p:nvSpPr>
          <p:cNvPr id="116" name="Google Shape;55;p2">
            <a:extLst>
              <a:ext uri="{FF2B5EF4-FFF2-40B4-BE49-F238E27FC236}">
                <a16:creationId xmlns:a16="http://schemas.microsoft.com/office/drawing/2014/main" id="{1069B3C8-8BFD-4242-923F-AC5F1D3C3023}"/>
              </a:ext>
            </a:extLst>
          </p:cNvPr>
          <p:cNvSpPr txBox="1"/>
          <p:nvPr/>
        </p:nvSpPr>
        <p:spPr>
          <a:xfrm>
            <a:off x="6350407" y="2633564"/>
            <a:ext cx="4459061"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rgbClr val="000000"/>
                </a:solidFill>
                <a:latin typeface="+mj-lt"/>
                <a:ea typeface="Times New Roman"/>
                <a:cs typeface="Times New Roman"/>
                <a:sym typeface="Times New Roman"/>
              </a:rPr>
              <a:t>Business Problem</a:t>
            </a:r>
            <a:endParaRPr sz="1000">
              <a:solidFill>
                <a:srgbClr val="000000"/>
              </a:solidFill>
              <a:latin typeface="+mj-lt"/>
            </a:endParaRPr>
          </a:p>
        </p:txBody>
      </p:sp>
      <p:sp>
        <p:nvSpPr>
          <p:cNvPr id="117" name="Google Shape;49;p2">
            <a:extLst>
              <a:ext uri="{FF2B5EF4-FFF2-40B4-BE49-F238E27FC236}">
                <a16:creationId xmlns:a16="http://schemas.microsoft.com/office/drawing/2014/main" id="{33F78F66-179E-5844-8E9A-2D5C85EA2E3C}"/>
              </a:ext>
            </a:extLst>
          </p:cNvPr>
          <p:cNvSpPr txBox="1"/>
          <p:nvPr/>
        </p:nvSpPr>
        <p:spPr>
          <a:xfrm>
            <a:off x="6420889" y="5312277"/>
            <a:ext cx="1892190"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rgbClr val="000000"/>
                </a:solidFill>
                <a:latin typeface="+mj-lt"/>
                <a:ea typeface="Times New Roman"/>
                <a:cs typeface="Times New Roman"/>
                <a:sym typeface="Times New Roman"/>
              </a:rPr>
              <a:t>Analysis</a:t>
            </a:r>
            <a:endParaRPr sz="1000">
              <a:solidFill>
                <a:srgbClr val="000000"/>
              </a:solidFill>
              <a:latin typeface="+mj-lt"/>
            </a:endParaRPr>
          </a:p>
        </p:txBody>
      </p:sp>
      <p:sp>
        <p:nvSpPr>
          <p:cNvPr id="119" name="Google Shape;45;p2">
            <a:extLst>
              <a:ext uri="{FF2B5EF4-FFF2-40B4-BE49-F238E27FC236}">
                <a16:creationId xmlns:a16="http://schemas.microsoft.com/office/drawing/2014/main" id="{123D6202-3158-2146-A360-F7AD8765FB49}"/>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6E4FE854-217C-2F42-978B-A0BD6ED9B931}"/>
              </a:ext>
            </a:extLst>
          </p:cNvPr>
          <p:cNvSpPr txBox="1"/>
          <p:nvPr/>
        </p:nvSpPr>
        <p:spPr>
          <a:xfrm>
            <a:off x="122582" y="193619"/>
            <a:ext cx="11946835" cy="769441"/>
          </a:xfrm>
          <a:prstGeom prst="rect">
            <a:avLst/>
          </a:prstGeom>
          <a:noFill/>
        </p:spPr>
        <p:txBody>
          <a:bodyPr wrap="square" rtlCol="0">
            <a:spAutoFit/>
          </a:bodyPr>
          <a:lstStyle/>
          <a:p>
            <a:pPr algn="ctr"/>
            <a:r>
              <a:rPr lang="en-US" sz="4400">
                <a:latin typeface="+mj-lt"/>
              </a:rPr>
              <a:t>Table of Content</a:t>
            </a:r>
          </a:p>
        </p:txBody>
      </p:sp>
      <p:sp>
        <p:nvSpPr>
          <p:cNvPr id="2" name="Slide Number Placeholder 1">
            <a:extLst>
              <a:ext uri="{FF2B5EF4-FFF2-40B4-BE49-F238E27FC236}">
                <a16:creationId xmlns:a16="http://schemas.microsoft.com/office/drawing/2014/main" id="{EEA4B90E-79DA-2C4A-B6F2-4A9946EC7556}"/>
              </a:ext>
            </a:extLst>
          </p:cNvPr>
          <p:cNvSpPr>
            <a:spLocks noGrp="1"/>
          </p:cNvSpPr>
          <p:nvPr>
            <p:ph type="sldNum" sz="quarter" idx="12"/>
          </p:nvPr>
        </p:nvSpPr>
        <p:spPr/>
        <p:txBody>
          <a:bodyPr/>
          <a:lstStyle/>
          <a:p>
            <a:fld id="{C4DBD04E-AB01-A44E-9296-3407D4751369}" type="slidenum">
              <a:rPr lang="en-US" smtClean="0"/>
              <a:t>2</a:t>
            </a:fld>
            <a:endParaRPr lang="en-US"/>
          </a:p>
        </p:txBody>
      </p:sp>
    </p:spTree>
    <p:extLst>
      <p:ext uri="{BB962C8B-B14F-4D97-AF65-F5344CB8AC3E}">
        <p14:creationId xmlns:p14="http://schemas.microsoft.com/office/powerpoint/2010/main" val="2876856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07886"/>
          </a:xfrm>
          <a:prstGeom prst="rect">
            <a:avLst/>
          </a:prstGeom>
          <a:noFill/>
        </p:spPr>
        <p:txBody>
          <a:bodyPr wrap="square" rtlCol="0" anchor="t">
            <a:spAutoFit/>
          </a:bodyPr>
          <a:lstStyle/>
          <a:p>
            <a:pPr lvl="0" algn="ctr"/>
            <a:r>
              <a:rPr lang="en-US" sz="4000">
                <a:solidFill>
                  <a:schemeClr val="dk1"/>
                </a:solidFill>
                <a:latin typeface="+mj-lt"/>
                <a:ea typeface="Lato Black"/>
                <a:cs typeface="Times New Roman"/>
                <a:sym typeface="Lato Black"/>
              </a:rPr>
              <a:t>Profits from Primary Customers</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pic>
        <p:nvPicPr>
          <p:cNvPr id="14" name="Picture 13">
            <a:extLst>
              <a:ext uri="{FF2B5EF4-FFF2-40B4-BE49-F238E27FC236}">
                <a16:creationId xmlns:a16="http://schemas.microsoft.com/office/drawing/2014/main" id="{5FDBBAA0-613F-4C05-A147-EEA0E1A09507}"/>
              </a:ext>
            </a:extLst>
          </p:cNvPr>
          <p:cNvPicPr>
            <a:picLocks noChangeAspect="1"/>
          </p:cNvPicPr>
          <p:nvPr/>
        </p:nvPicPr>
        <p:blipFill>
          <a:blip r:embed="rId3"/>
          <a:stretch>
            <a:fillRect/>
          </a:stretch>
        </p:blipFill>
        <p:spPr>
          <a:xfrm>
            <a:off x="178932" y="1089106"/>
            <a:ext cx="9074162" cy="4410010"/>
          </a:xfrm>
          <a:prstGeom prst="rect">
            <a:avLst/>
          </a:prstGeom>
        </p:spPr>
      </p:pic>
      <p:sp>
        <p:nvSpPr>
          <p:cNvPr id="16" name="TextBox 15">
            <a:extLst>
              <a:ext uri="{FF2B5EF4-FFF2-40B4-BE49-F238E27FC236}">
                <a16:creationId xmlns:a16="http://schemas.microsoft.com/office/drawing/2014/main" id="{1AA88E59-9BF0-461E-9FF3-0F9884321033}"/>
              </a:ext>
            </a:extLst>
          </p:cNvPr>
          <p:cNvSpPr txBox="1"/>
          <p:nvPr/>
        </p:nvSpPr>
        <p:spPr>
          <a:xfrm>
            <a:off x="3098574" y="5701522"/>
            <a:ext cx="6113911" cy="400110"/>
          </a:xfrm>
          <a:prstGeom prst="rect">
            <a:avLst/>
          </a:prstGeom>
          <a:noFill/>
        </p:spPr>
        <p:txBody>
          <a:bodyPr wrap="square" rtlCol="0" anchor="t">
            <a:spAutoFit/>
          </a:bodyPr>
          <a:lstStyle/>
          <a:p>
            <a:r>
              <a:rPr lang="en-IN" sz="2000">
                <a:latin typeface="+mj-lt"/>
                <a:cs typeface="Times New Roman"/>
              </a:rPr>
              <a:t>Highest : Resale(121.42M), OEM(73.45M)</a:t>
            </a:r>
          </a:p>
        </p:txBody>
      </p:sp>
      <p:pic>
        <p:nvPicPr>
          <p:cNvPr id="2" name="Picture 1">
            <a:extLst>
              <a:ext uri="{FF2B5EF4-FFF2-40B4-BE49-F238E27FC236}">
                <a16:creationId xmlns:a16="http://schemas.microsoft.com/office/drawing/2014/main" id="{564F3FB6-F51D-4DE0-8FFA-F45C6402D640}"/>
              </a:ext>
            </a:extLst>
          </p:cNvPr>
          <p:cNvPicPr>
            <a:picLocks noChangeAspect="1"/>
          </p:cNvPicPr>
          <p:nvPr/>
        </p:nvPicPr>
        <p:blipFill>
          <a:blip r:embed="rId4"/>
          <a:stretch>
            <a:fillRect/>
          </a:stretch>
        </p:blipFill>
        <p:spPr>
          <a:xfrm>
            <a:off x="9423061" y="1354116"/>
            <a:ext cx="2115069" cy="2262387"/>
          </a:xfrm>
          <a:prstGeom prst="rect">
            <a:avLst/>
          </a:prstGeom>
        </p:spPr>
      </p:pic>
      <p:sp>
        <p:nvSpPr>
          <p:cNvPr id="3" name="Slide Number Placeholder 2">
            <a:extLst>
              <a:ext uri="{FF2B5EF4-FFF2-40B4-BE49-F238E27FC236}">
                <a16:creationId xmlns:a16="http://schemas.microsoft.com/office/drawing/2014/main" id="{4DD62289-488E-B14F-9A71-ECE527A36027}"/>
              </a:ext>
            </a:extLst>
          </p:cNvPr>
          <p:cNvSpPr>
            <a:spLocks noGrp="1"/>
          </p:cNvSpPr>
          <p:nvPr>
            <p:ph type="sldNum" sz="quarter" idx="12"/>
          </p:nvPr>
        </p:nvSpPr>
        <p:spPr/>
        <p:txBody>
          <a:bodyPr/>
          <a:lstStyle/>
          <a:p>
            <a:fld id="{C4DBD04E-AB01-A44E-9296-3407D4751369}" type="slidenum">
              <a:rPr lang="en-US" smtClean="0"/>
              <a:t>20</a:t>
            </a:fld>
            <a:endParaRPr lang="en-US"/>
          </a:p>
        </p:txBody>
      </p:sp>
    </p:spTree>
    <p:extLst>
      <p:ext uri="{BB962C8B-B14F-4D97-AF65-F5344CB8AC3E}">
        <p14:creationId xmlns:p14="http://schemas.microsoft.com/office/powerpoint/2010/main" val="3159020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69441"/>
          </a:xfrm>
          <a:prstGeom prst="rect">
            <a:avLst/>
          </a:prstGeom>
          <a:noFill/>
        </p:spPr>
        <p:txBody>
          <a:bodyPr wrap="square" rtlCol="0">
            <a:spAutoFit/>
          </a:bodyPr>
          <a:lstStyle/>
          <a:p>
            <a:pPr lvl="0" algn="ctr"/>
            <a:r>
              <a:rPr lang="en-US" sz="4400">
                <a:solidFill>
                  <a:schemeClr val="dk1"/>
                </a:solidFill>
                <a:latin typeface="+mj-lt"/>
                <a:ea typeface="Lato Black"/>
                <a:cs typeface="Times New Roman" panose="02020603050405020304" pitchFamily="18" charset="0"/>
                <a:sym typeface="Lato Black"/>
              </a:rPr>
              <a:t>Quantity of products ordered over years</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pic>
        <p:nvPicPr>
          <p:cNvPr id="14" name="Picture 13">
            <a:extLst>
              <a:ext uri="{FF2B5EF4-FFF2-40B4-BE49-F238E27FC236}">
                <a16:creationId xmlns:a16="http://schemas.microsoft.com/office/drawing/2014/main" id="{AF0DE9F9-192B-4CF2-A20A-85B35DCC3189}"/>
              </a:ext>
            </a:extLst>
          </p:cNvPr>
          <p:cNvPicPr>
            <a:picLocks noChangeAspect="1"/>
          </p:cNvPicPr>
          <p:nvPr/>
        </p:nvPicPr>
        <p:blipFill rotWithShape="1">
          <a:blip r:embed="rId3"/>
          <a:srcRect l="432" t="11713" r="8786" b="-1"/>
          <a:stretch/>
        </p:blipFill>
        <p:spPr>
          <a:xfrm>
            <a:off x="548861" y="1065828"/>
            <a:ext cx="8484548" cy="4563550"/>
          </a:xfrm>
          <a:prstGeom prst="rect">
            <a:avLst/>
          </a:prstGeom>
        </p:spPr>
      </p:pic>
      <p:grpSp>
        <p:nvGrpSpPr>
          <p:cNvPr id="20" name="Group 19">
            <a:extLst>
              <a:ext uri="{FF2B5EF4-FFF2-40B4-BE49-F238E27FC236}">
                <a16:creationId xmlns:a16="http://schemas.microsoft.com/office/drawing/2014/main" id="{EED89DDC-6BDF-49FC-BDEB-5131955BB9C4}"/>
              </a:ext>
            </a:extLst>
          </p:cNvPr>
          <p:cNvGrpSpPr/>
          <p:nvPr/>
        </p:nvGrpSpPr>
        <p:grpSpPr>
          <a:xfrm>
            <a:off x="8978653" y="4169134"/>
            <a:ext cx="2183451" cy="1413770"/>
            <a:chOff x="14810307" y="9032887"/>
            <a:chExt cx="8046519" cy="1413770"/>
          </a:xfrm>
        </p:grpSpPr>
        <p:sp>
          <p:nvSpPr>
            <p:cNvPr id="21" name="TextBox 20">
              <a:extLst>
                <a:ext uri="{FF2B5EF4-FFF2-40B4-BE49-F238E27FC236}">
                  <a16:creationId xmlns:a16="http://schemas.microsoft.com/office/drawing/2014/main" id="{49864955-0215-4B42-80A7-9424AAE9BA08}"/>
                </a:ext>
              </a:extLst>
            </p:cNvPr>
            <p:cNvSpPr txBox="1"/>
            <p:nvPr/>
          </p:nvSpPr>
          <p:spPr>
            <a:xfrm>
              <a:off x="14810307" y="9123218"/>
              <a:ext cx="8046519" cy="1323439"/>
            </a:xfrm>
            <a:prstGeom prst="rect">
              <a:avLst/>
            </a:prstGeom>
            <a:noFill/>
          </p:spPr>
          <p:txBody>
            <a:bodyPr wrap="square" rtlCol="0">
              <a:spAutoFit/>
            </a:bodyPr>
            <a:lstStyle/>
            <a:p>
              <a:r>
                <a:rPr lang="en-IN" sz="2000" dirty="0">
                  <a:latin typeface="+mj-lt"/>
                  <a:cs typeface="Times New Roman" panose="02020603050405020304" pitchFamily="18" charset="0"/>
                </a:rPr>
                <a:t>2014-2016</a:t>
              </a:r>
            </a:p>
            <a:p>
              <a:endParaRPr lang="en-IN" sz="2000" dirty="0">
                <a:latin typeface="+mj-lt"/>
                <a:cs typeface="Times New Roman" panose="02020603050405020304" pitchFamily="18" charset="0"/>
              </a:endParaRPr>
            </a:p>
            <a:p>
              <a:endParaRPr lang="en-IN" sz="2000" dirty="0">
                <a:latin typeface="+mj-lt"/>
                <a:cs typeface="Times New Roman" panose="02020603050405020304" pitchFamily="18" charset="0"/>
              </a:endParaRPr>
            </a:p>
            <a:p>
              <a:r>
                <a:rPr lang="en-IN" sz="2000" dirty="0">
                  <a:latin typeface="+mj-lt"/>
                  <a:cs typeface="Times New Roman" panose="02020603050405020304" pitchFamily="18" charset="0"/>
                </a:rPr>
                <a:t>2016-2018</a:t>
              </a:r>
            </a:p>
          </p:txBody>
        </p:sp>
        <p:sp>
          <p:nvSpPr>
            <p:cNvPr id="22" name="Arrow: Down 21">
              <a:extLst>
                <a:ext uri="{FF2B5EF4-FFF2-40B4-BE49-F238E27FC236}">
                  <a16:creationId xmlns:a16="http://schemas.microsoft.com/office/drawing/2014/main" id="{ABE94DDF-6C83-410D-AE71-B2FBA249C814}"/>
                </a:ext>
              </a:extLst>
            </p:cNvPr>
            <p:cNvSpPr/>
            <p:nvPr/>
          </p:nvSpPr>
          <p:spPr>
            <a:xfrm>
              <a:off x="19681168" y="9032887"/>
              <a:ext cx="1604070" cy="42553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sp>
          <p:nvSpPr>
            <p:cNvPr id="23" name="Arrow: Up 22">
              <a:extLst>
                <a:ext uri="{FF2B5EF4-FFF2-40B4-BE49-F238E27FC236}">
                  <a16:creationId xmlns:a16="http://schemas.microsoft.com/office/drawing/2014/main" id="{442068AB-73E5-469A-B5AD-EE61FD286630}"/>
                </a:ext>
              </a:extLst>
            </p:cNvPr>
            <p:cNvSpPr/>
            <p:nvPr/>
          </p:nvSpPr>
          <p:spPr>
            <a:xfrm>
              <a:off x="19681168" y="9951932"/>
              <a:ext cx="1604070" cy="425536"/>
            </a:xfrm>
            <a:prstGeom prs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grpSp>
      <p:pic>
        <p:nvPicPr>
          <p:cNvPr id="2" name="Picture 1">
            <a:extLst>
              <a:ext uri="{FF2B5EF4-FFF2-40B4-BE49-F238E27FC236}">
                <a16:creationId xmlns:a16="http://schemas.microsoft.com/office/drawing/2014/main" id="{A01E80EF-6612-4E7C-AA77-65489DF3608A}"/>
              </a:ext>
            </a:extLst>
          </p:cNvPr>
          <p:cNvPicPr>
            <a:picLocks noChangeAspect="1"/>
          </p:cNvPicPr>
          <p:nvPr/>
        </p:nvPicPr>
        <p:blipFill>
          <a:blip r:embed="rId4"/>
          <a:stretch>
            <a:fillRect/>
          </a:stretch>
        </p:blipFill>
        <p:spPr>
          <a:xfrm>
            <a:off x="8808362" y="1353176"/>
            <a:ext cx="2524034" cy="2251165"/>
          </a:xfrm>
          <a:prstGeom prst="rect">
            <a:avLst/>
          </a:prstGeom>
        </p:spPr>
      </p:pic>
      <p:sp>
        <p:nvSpPr>
          <p:cNvPr id="3" name="Slide Number Placeholder 2">
            <a:extLst>
              <a:ext uri="{FF2B5EF4-FFF2-40B4-BE49-F238E27FC236}">
                <a16:creationId xmlns:a16="http://schemas.microsoft.com/office/drawing/2014/main" id="{C84887D7-FB77-4346-95B9-9056F789A775}"/>
              </a:ext>
            </a:extLst>
          </p:cNvPr>
          <p:cNvSpPr>
            <a:spLocks noGrp="1"/>
          </p:cNvSpPr>
          <p:nvPr>
            <p:ph type="sldNum" sz="quarter" idx="12"/>
          </p:nvPr>
        </p:nvSpPr>
        <p:spPr/>
        <p:txBody>
          <a:bodyPr/>
          <a:lstStyle/>
          <a:p>
            <a:fld id="{C4DBD04E-AB01-A44E-9296-3407D4751369}" type="slidenum">
              <a:rPr lang="en-US" smtClean="0"/>
              <a:t>21</a:t>
            </a:fld>
            <a:endParaRPr lang="en-US"/>
          </a:p>
        </p:txBody>
      </p:sp>
      <p:sp>
        <p:nvSpPr>
          <p:cNvPr id="17" name="TextBox 16">
            <a:extLst>
              <a:ext uri="{FF2B5EF4-FFF2-40B4-BE49-F238E27FC236}">
                <a16:creationId xmlns:a16="http://schemas.microsoft.com/office/drawing/2014/main" id="{66852084-2F50-4987-BBE4-15BD8F5143EA}"/>
              </a:ext>
            </a:extLst>
          </p:cNvPr>
          <p:cNvSpPr txBox="1"/>
          <p:nvPr/>
        </p:nvSpPr>
        <p:spPr>
          <a:xfrm>
            <a:off x="2057172" y="5629378"/>
            <a:ext cx="4984342" cy="707886"/>
          </a:xfrm>
          <a:prstGeom prst="rect">
            <a:avLst/>
          </a:prstGeom>
          <a:noFill/>
        </p:spPr>
        <p:txBody>
          <a:bodyPr wrap="square" rtlCol="0">
            <a:spAutoFit/>
          </a:bodyPr>
          <a:lstStyle/>
          <a:p>
            <a:r>
              <a:rPr lang="en-IN" sz="2000" dirty="0">
                <a:latin typeface="+mj-lt"/>
                <a:cs typeface="Times New Roman" panose="02020603050405020304" pitchFamily="18" charset="0"/>
              </a:rPr>
              <a:t>After Spring: Profit increased except for 2019</a:t>
            </a:r>
          </a:p>
          <a:p>
            <a:r>
              <a:rPr lang="en-IN" sz="2000" dirty="0">
                <a:latin typeface="+mj-lt"/>
                <a:cs typeface="Times New Roman" panose="02020603050405020304" pitchFamily="18" charset="0"/>
              </a:rPr>
              <a:t>After Summer: Profit declined except for 2017</a:t>
            </a:r>
          </a:p>
        </p:txBody>
      </p:sp>
    </p:spTree>
    <p:extLst>
      <p:ext uri="{BB962C8B-B14F-4D97-AF65-F5344CB8AC3E}">
        <p14:creationId xmlns:p14="http://schemas.microsoft.com/office/powerpoint/2010/main" val="1103167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07886"/>
          </a:xfrm>
          <a:prstGeom prst="rect">
            <a:avLst/>
          </a:prstGeom>
          <a:noFill/>
        </p:spPr>
        <p:txBody>
          <a:bodyPr wrap="square" rtlCol="0">
            <a:spAutoFit/>
          </a:bodyPr>
          <a:lstStyle/>
          <a:p>
            <a:pPr lvl="0" algn="ctr"/>
            <a:r>
              <a:rPr lang="en-US" sz="4000" dirty="0">
                <a:solidFill>
                  <a:schemeClr val="dk1"/>
                </a:solidFill>
                <a:latin typeface="+mj-lt"/>
                <a:ea typeface="Lato Black"/>
                <a:cs typeface="Times New Roman" panose="02020603050405020304" pitchFamily="18" charset="0"/>
                <a:sym typeface="Lato Black"/>
              </a:rPr>
              <a:t>Avg Profit over different month per category</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pic>
        <p:nvPicPr>
          <p:cNvPr id="16" name="Picture 15">
            <a:extLst>
              <a:ext uri="{FF2B5EF4-FFF2-40B4-BE49-F238E27FC236}">
                <a16:creationId xmlns:a16="http://schemas.microsoft.com/office/drawing/2014/main" id="{3A340F15-A2FC-4E59-8E84-339053D4DB3B}"/>
              </a:ext>
            </a:extLst>
          </p:cNvPr>
          <p:cNvPicPr>
            <a:picLocks noChangeAspect="1"/>
          </p:cNvPicPr>
          <p:nvPr/>
        </p:nvPicPr>
        <p:blipFill rotWithShape="1">
          <a:blip r:embed="rId3"/>
          <a:srcRect t="4153"/>
          <a:stretch/>
        </p:blipFill>
        <p:spPr>
          <a:xfrm>
            <a:off x="307404" y="1214726"/>
            <a:ext cx="8361530" cy="4545855"/>
          </a:xfrm>
          <a:prstGeom prst="rect">
            <a:avLst/>
          </a:prstGeom>
        </p:spPr>
      </p:pic>
      <p:sp>
        <p:nvSpPr>
          <p:cNvPr id="17" name="TextBox 16">
            <a:extLst>
              <a:ext uri="{FF2B5EF4-FFF2-40B4-BE49-F238E27FC236}">
                <a16:creationId xmlns:a16="http://schemas.microsoft.com/office/drawing/2014/main" id="{7D3437F6-9062-462F-A27F-307E2CBCDD6B}"/>
              </a:ext>
            </a:extLst>
          </p:cNvPr>
          <p:cNvSpPr txBox="1"/>
          <p:nvPr/>
        </p:nvSpPr>
        <p:spPr>
          <a:xfrm>
            <a:off x="8482703" y="4594176"/>
            <a:ext cx="3761631" cy="400110"/>
          </a:xfrm>
          <a:prstGeom prst="rect">
            <a:avLst/>
          </a:prstGeom>
          <a:noFill/>
        </p:spPr>
        <p:txBody>
          <a:bodyPr wrap="square" rtlCol="0">
            <a:spAutoFit/>
          </a:bodyPr>
          <a:lstStyle/>
          <a:p>
            <a:r>
              <a:rPr lang="en-IN" sz="2000" dirty="0">
                <a:latin typeface="+mj-lt"/>
                <a:cs typeface="Times New Roman" panose="02020603050405020304" pitchFamily="18" charset="0"/>
              </a:rPr>
              <a:t>Profit is more from control valves</a:t>
            </a:r>
          </a:p>
        </p:txBody>
      </p:sp>
      <p:pic>
        <p:nvPicPr>
          <p:cNvPr id="18" name="Picture 17">
            <a:extLst>
              <a:ext uri="{FF2B5EF4-FFF2-40B4-BE49-F238E27FC236}">
                <a16:creationId xmlns:a16="http://schemas.microsoft.com/office/drawing/2014/main" id="{72E95C76-9980-4CA5-AB58-B5A7B5EC6B4E}"/>
              </a:ext>
            </a:extLst>
          </p:cNvPr>
          <p:cNvPicPr>
            <a:picLocks noChangeAspect="1"/>
          </p:cNvPicPr>
          <p:nvPr/>
        </p:nvPicPr>
        <p:blipFill>
          <a:blip r:embed="rId4"/>
          <a:stretch>
            <a:fillRect/>
          </a:stretch>
        </p:blipFill>
        <p:spPr>
          <a:xfrm>
            <a:off x="8576689" y="1580744"/>
            <a:ext cx="2416660" cy="2375836"/>
          </a:xfrm>
          <a:prstGeom prst="rect">
            <a:avLst/>
          </a:prstGeom>
        </p:spPr>
      </p:pic>
      <p:sp>
        <p:nvSpPr>
          <p:cNvPr id="2" name="Slide Number Placeholder 1">
            <a:extLst>
              <a:ext uri="{FF2B5EF4-FFF2-40B4-BE49-F238E27FC236}">
                <a16:creationId xmlns:a16="http://schemas.microsoft.com/office/drawing/2014/main" id="{37FCE5C2-209F-5442-A2E0-3F05A80A5DFC}"/>
              </a:ext>
            </a:extLst>
          </p:cNvPr>
          <p:cNvSpPr>
            <a:spLocks noGrp="1"/>
          </p:cNvSpPr>
          <p:nvPr>
            <p:ph type="sldNum" sz="quarter" idx="12"/>
          </p:nvPr>
        </p:nvSpPr>
        <p:spPr/>
        <p:txBody>
          <a:bodyPr/>
          <a:lstStyle/>
          <a:p>
            <a:fld id="{C4DBD04E-AB01-A44E-9296-3407D4751369}" type="slidenum">
              <a:rPr lang="en-US" smtClean="0"/>
              <a:t>22</a:t>
            </a:fld>
            <a:endParaRPr lang="en-US"/>
          </a:p>
        </p:txBody>
      </p:sp>
    </p:spTree>
    <p:extLst>
      <p:ext uri="{BB962C8B-B14F-4D97-AF65-F5344CB8AC3E}">
        <p14:creationId xmlns:p14="http://schemas.microsoft.com/office/powerpoint/2010/main" val="208016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92555"/>
            <a:ext cx="11946835" cy="707886"/>
          </a:xfrm>
          <a:prstGeom prst="rect">
            <a:avLst/>
          </a:prstGeom>
          <a:noFill/>
        </p:spPr>
        <p:txBody>
          <a:bodyPr wrap="square" rtlCol="0">
            <a:spAutoFit/>
          </a:bodyPr>
          <a:lstStyle/>
          <a:p>
            <a:pPr lvl="0" algn="ctr"/>
            <a:r>
              <a:rPr lang="en-US" sz="4000">
                <a:solidFill>
                  <a:schemeClr val="dk1"/>
                </a:solidFill>
                <a:latin typeface="+mj-lt"/>
                <a:ea typeface="Lato Black"/>
                <a:cs typeface="Times New Roman" panose="02020603050405020304" pitchFamily="18" charset="0"/>
                <a:sym typeface="Lato Black"/>
              </a:rPr>
              <a:t>Quantity ordered from each state</a:t>
            </a:r>
            <a:endParaRPr lang="en-US" sz="4400">
              <a:solidFill>
                <a:schemeClr val="dk1"/>
              </a:solidFill>
              <a:latin typeface="+mj-lt"/>
              <a:ea typeface="Lato Black"/>
              <a:cs typeface="Times New Roman" panose="02020603050405020304" pitchFamily="18" charset="0"/>
              <a:sym typeface="Lato Black"/>
            </a:endParaRP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15" name="TextBox 14">
            <a:extLst>
              <a:ext uri="{FF2B5EF4-FFF2-40B4-BE49-F238E27FC236}">
                <a16:creationId xmlns:a16="http://schemas.microsoft.com/office/drawing/2014/main" id="{5511D26A-C8A0-44D3-9246-5008ED3C2141}"/>
              </a:ext>
            </a:extLst>
          </p:cNvPr>
          <p:cNvSpPr txBox="1"/>
          <p:nvPr/>
        </p:nvSpPr>
        <p:spPr>
          <a:xfrm>
            <a:off x="7777404" y="4767517"/>
            <a:ext cx="3734325" cy="1323439"/>
          </a:xfrm>
          <a:prstGeom prst="rect">
            <a:avLst/>
          </a:prstGeom>
          <a:noFill/>
        </p:spPr>
        <p:txBody>
          <a:bodyPr wrap="square" rtlCol="0">
            <a:spAutoFit/>
          </a:bodyPr>
          <a:lstStyle/>
          <a:p>
            <a:r>
              <a:rPr lang="en-IN" sz="2000">
                <a:latin typeface="+mj-lt"/>
                <a:cs typeface="Times New Roman" panose="02020603050405020304" pitchFamily="18" charset="0"/>
              </a:rPr>
              <a:t>Highest : Canada </a:t>
            </a:r>
          </a:p>
          <a:p>
            <a:r>
              <a:rPr lang="en-IN" sz="2000">
                <a:latin typeface="+mj-lt"/>
                <a:cs typeface="Times New Roman" panose="02020603050405020304" pitchFamily="18" charset="0"/>
              </a:rPr>
              <a:t>	- </a:t>
            </a:r>
            <a:r>
              <a:rPr lang="en-IN" sz="2000" err="1">
                <a:latin typeface="+mj-lt"/>
                <a:cs typeface="Times New Roman" panose="02020603050405020304" pitchFamily="18" charset="0"/>
              </a:rPr>
              <a:t>Wika</a:t>
            </a:r>
            <a:r>
              <a:rPr lang="en-IN" sz="2000">
                <a:latin typeface="+mj-lt"/>
                <a:cs typeface="Times New Roman" panose="02020603050405020304" pitchFamily="18" charset="0"/>
              </a:rPr>
              <a:t> Instruction, LP</a:t>
            </a:r>
          </a:p>
          <a:p>
            <a:r>
              <a:rPr lang="en-IN" sz="2000">
                <a:latin typeface="+mj-lt"/>
                <a:cs typeface="Times New Roman" panose="02020603050405020304" pitchFamily="18" charset="0"/>
              </a:rPr>
              <a:t>Lowest : South Korea</a:t>
            </a:r>
          </a:p>
          <a:p>
            <a:r>
              <a:rPr lang="en-IN" sz="2000">
                <a:latin typeface="+mj-lt"/>
                <a:cs typeface="Times New Roman" panose="02020603050405020304" pitchFamily="18" charset="0"/>
              </a:rPr>
              <a:t>	- Export Prepay Account</a:t>
            </a:r>
          </a:p>
        </p:txBody>
      </p:sp>
      <p:sp>
        <p:nvSpPr>
          <p:cNvPr id="16" name="TextBox 15">
            <a:extLst>
              <a:ext uri="{FF2B5EF4-FFF2-40B4-BE49-F238E27FC236}">
                <a16:creationId xmlns:a16="http://schemas.microsoft.com/office/drawing/2014/main" id="{83DEDBD1-F3E8-4880-B6F7-0512052E522A}"/>
              </a:ext>
            </a:extLst>
          </p:cNvPr>
          <p:cNvSpPr txBox="1"/>
          <p:nvPr/>
        </p:nvSpPr>
        <p:spPr>
          <a:xfrm>
            <a:off x="1072944" y="4767517"/>
            <a:ext cx="5066602" cy="1323439"/>
          </a:xfrm>
          <a:prstGeom prst="rect">
            <a:avLst/>
          </a:prstGeom>
          <a:noFill/>
        </p:spPr>
        <p:txBody>
          <a:bodyPr wrap="square" rtlCol="0">
            <a:spAutoFit/>
          </a:bodyPr>
          <a:lstStyle/>
          <a:p>
            <a:r>
              <a:rPr lang="en-IN" sz="2000">
                <a:latin typeface="+mj-lt"/>
                <a:cs typeface="Times New Roman" panose="02020603050405020304" pitchFamily="18" charset="0"/>
              </a:rPr>
              <a:t>Highest : Texas </a:t>
            </a:r>
          </a:p>
          <a:p>
            <a:r>
              <a:rPr lang="en-IN" sz="2000">
                <a:latin typeface="+mj-lt"/>
                <a:cs typeface="Times New Roman" panose="02020603050405020304" pitchFamily="18" charset="0"/>
              </a:rPr>
              <a:t>	- Control Equipment, Inc.</a:t>
            </a:r>
          </a:p>
          <a:p>
            <a:r>
              <a:rPr lang="en-IN" sz="2000">
                <a:latin typeface="+mj-lt"/>
                <a:cs typeface="Times New Roman" panose="02020603050405020304" pitchFamily="18" charset="0"/>
              </a:rPr>
              <a:t>Lowest : Rhode Island</a:t>
            </a:r>
          </a:p>
          <a:p>
            <a:r>
              <a:rPr lang="en-IN" sz="2000">
                <a:latin typeface="+mj-lt"/>
                <a:cs typeface="Times New Roman" panose="02020603050405020304" pitchFamily="18" charset="0"/>
              </a:rPr>
              <a:t>	- Waukesha-Pearce IND, Cash Sale #1</a:t>
            </a:r>
          </a:p>
        </p:txBody>
      </p:sp>
      <p:pic>
        <p:nvPicPr>
          <p:cNvPr id="3" name="Picture 2">
            <a:extLst>
              <a:ext uri="{FF2B5EF4-FFF2-40B4-BE49-F238E27FC236}">
                <a16:creationId xmlns:a16="http://schemas.microsoft.com/office/drawing/2014/main" id="{89A89B23-EB5F-4911-8AF9-87A789861F39}"/>
              </a:ext>
            </a:extLst>
          </p:cNvPr>
          <p:cNvPicPr>
            <a:picLocks noChangeAspect="1"/>
          </p:cNvPicPr>
          <p:nvPr/>
        </p:nvPicPr>
        <p:blipFill>
          <a:blip r:embed="rId3"/>
          <a:stretch>
            <a:fillRect/>
          </a:stretch>
        </p:blipFill>
        <p:spPr>
          <a:xfrm>
            <a:off x="472027" y="1316448"/>
            <a:ext cx="5535596" cy="3132013"/>
          </a:xfrm>
          <a:prstGeom prst="rect">
            <a:avLst/>
          </a:prstGeom>
        </p:spPr>
      </p:pic>
      <p:pic>
        <p:nvPicPr>
          <p:cNvPr id="4" name="Picture 3">
            <a:extLst>
              <a:ext uri="{FF2B5EF4-FFF2-40B4-BE49-F238E27FC236}">
                <a16:creationId xmlns:a16="http://schemas.microsoft.com/office/drawing/2014/main" id="{FA449096-1220-467E-8FB1-4F793522C26C}"/>
              </a:ext>
            </a:extLst>
          </p:cNvPr>
          <p:cNvPicPr>
            <a:picLocks noChangeAspect="1"/>
          </p:cNvPicPr>
          <p:nvPr/>
        </p:nvPicPr>
        <p:blipFill rotWithShape="1">
          <a:blip r:embed="rId4"/>
          <a:srcRect b="2174"/>
          <a:stretch/>
        </p:blipFill>
        <p:spPr>
          <a:xfrm>
            <a:off x="6357067" y="1316531"/>
            <a:ext cx="5241351" cy="3131848"/>
          </a:xfrm>
          <a:prstGeom prst="rect">
            <a:avLst/>
          </a:prstGeom>
        </p:spPr>
      </p:pic>
      <p:sp>
        <p:nvSpPr>
          <p:cNvPr id="2" name="Slide Number Placeholder 1">
            <a:extLst>
              <a:ext uri="{FF2B5EF4-FFF2-40B4-BE49-F238E27FC236}">
                <a16:creationId xmlns:a16="http://schemas.microsoft.com/office/drawing/2014/main" id="{86325F89-FD39-754A-8255-75F49CA49F2A}"/>
              </a:ext>
            </a:extLst>
          </p:cNvPr>
          <p:cNvSpPr>
            <a:spLocks noGrp="1"/>
          </p:cNvSpPr>
          <p:nvPr>
            <p:ph type="sldNum" sz="quarter" idx="12"/>
          </p:nvPr>
        </p:nvSpPr>
        <p:spPr/>
        <p:txBody>
          <a:bodyPr/>
          <a:lstStyle/>
          <a:p>
            <a:fld id="{C4DBD04E-AB01-A44E-9296-3407D4751369}" type="slidenum">
              <a:rPr lang="en-US" smtClean="0"/>
              <a:t>23</a:t>
            </a:fld>
            <a:endParaRPr lang="en-US"/>
          </a:p>
        </p:txBody>
      </p:sp>
    </p:spTree>
    <p:extLst>
      <p:ext uri="{BB962C8B-B14F-4D97-AF65-F5344CB8AC3E}">
        <p14:creationId xmlns:p14="http://schemas.microsoft.com/office/powerpoint/2010/main" val="2710435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38822"/>
            <a:ext cx="11946835" cy="707886"/>
          </a:xfrm>
          <a:prstGeom prst="rect">
            <a:avLst/>
          </a:prstGeom>
          <a:noFill/>
        </p:spPr>
        <p:txBody>
          <a:bodyPr wrap="square" rtlCol="0">
            <a:spAutoFit/>
          </a:bodyPr>
          <a:lstStyle/>
          <a:p>
            <a:pPr lvl="0" algn="ctr"/>
            <a:r>
              <a:rPr lang="en-US" sz="4000">
                <a:solidFill>
                  <a:schemeClr val="dk1"/>
                </a:solidFill>
                <a:latin typeface="+mj-lt"/>
                <a:ea typeface="Lato Black"/>
                <a:cs typeface="Times New Roman" panose="02020603050405020304" pitchFamily="18" charset="0"/>
                <a:sym typeface="Lato Black"/>
              </a:rPr>
              <a:t>Profits per category in TX</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pic>
        <p:nvPicPr>
          <p:cNvPr id="16" name="Picture 15">
            <a:extLst>
              <a:ext uri="{FF2B5EF4-FFF2-40B4-BE49-F238E27FC236}">
                <a16:creationId xmlns:a16="http://schemas.microsoft.com/office/drawing/2014/main" id="{E9FD45B6-3002-45E6-9EBD-F52BF2F11A1C}"/>
              </a:ext>
            </a:extLst>
          </p:cNvPr>
          <p:cNvPicPr>
            <a:picLocks noChangeAspect="1"/>
          </p:cNvPicPr>
          <p:nvPr/>
        </p:nvPicPr>
        <p:blipFill>
          <a:blip r:embed="rId3"/>
          <a:stretch>
            <a:fillRect/>
          </a:stretch>
        </p:blipFill>
        <p:spPr>
          <a:xfrm>
            <a:off x="366288" y="1263036"/>
            <a:ext cx="7873945" cy="4805545"/>
          </a:xfrm>
          <a:prstGeom prst="rect">
            <a:avLst/>
          </a:prstGeom>
        </p:spPr>
      </p:pic>
      <p:sp>
        <p:nvSpPr>
          <p:cNvPr id="19" name="TextBox 18">
            <a:extLst>
              <a:ext uri="{FF2B5EF4-FFF2-40B4-BE49-F238E27FC236}">
                <a16:creationId xmlns:a16="http://schemas.microsoft.com/office/drawing/2014/main" id="{E7783035-3E1B-4470-89F5-7E6412F304A6}"/>
              </a:ext>
            </a:extLst>
          </p:cNvPr>
          <p:cNvSpPr txBox="1"/>
          <p:nvPr/>
        </p:nvSpPr>
        <p:spPr>
          <a:xfrm>
            <a:off x="8492608" y="4192024"/>
            <a:ext cx="3021487" cy="1015663"/>
          </a:xfrm>
          <a:prstGeom prst="rect">
            <a:avLst/>
          </a:prstGeom>
          <a:noFill/>
        </p:spPr>
        <p:txBody>
          <a:bodyPr wrap="square" rtlCol="0">
            <a:spAutoFit/>
          </a:bodyPr>
          <a:lstStyle/>
          <a:p>
            <a:r>
              <a:rPr lang="en-IN" sz="2000" dirty="0">
                <a:latin typeface="+mj-lt"/>
                <a:cs typeface="Times New Roman" panose="02020603050405020304" pitchFamily="18" charset="0"/>
              </a:rPr>
              <a:t>Control Valves = $85.47M</a:t>
            </a:r>
          </a:p>
          <a:p>
            <a:r>
              <a:rPr lang="en-IN" sz="2000" dirty="0">
                <a:cs typeface="Times New Roman" panose="02020603050405020304" pitchFamily="18" charset="0"/>
              </a:rPr>
              <a:t>After Market = $42.75M</a:t>
            </a:r>
            <a:endParaRPr lang="en-IN" sz="2000" dirty="0">
              <a:latin typeface="+mj-lt"/>
              <a:cs typeface="Times New Roman" panose="02020603050405020304" pitchFamily="18" charset="0"/>
            </a:endParaRPr>
          </a:p>
          <a:p>
            <a:r>
              <a:rPr lang="en-IN" sz="2000" dirty="0">
                <a:latin typeface="+mj-lt"/>
                <a:cs typeface="Times New Roman" panose="02020603050405020304" pitchFamily="18" charset="0"/>
              </a:rPr>
              <a:t>Pressure Reg = $20.91M</a:t>
            </a:r>
          </a:p>
        </p:txBody>
      </p:sp>
      <p:sp>
        <p:nvSpPr>
          <p:cNvPr id="2" name="Slide Number Placeholder 1">
            <a:extLst>
              <a:ext uri="{FF2B5EF4-FFF2-40B4-BE49-F238E27FC236}">
                <a16:creationId xmlns:a16="http://schemas.microsoft.com/office/drawing/2014/main" id="{E1D9DC21-C114-C442-B61D-8698AC840DE9}"/>
              </a:ext>
            </a:extLst>
          </p:cNvPr>
          <p:cNvSpPr>
            <a:spLocks noGrp="1"/>
          </p:cNvSpPr>
          <p:nvPr>
            <p:ph type="sldNum" sz="quarter" idx="12"/>
          </p:nvPr>
        </p:nvSpPr>
        <p:spPr/>
        <p:txBody>
          <a:bodyPr/>
          <a:lstStyle/>
          <a:p>
            <a:fld id="{C4DBD04E-AB01-A44E-9296-3407D4751369}" type="slidenum">
              <a:rPr lang="en-US" smtClean="0"/>
              <a:t>24</a:t>
            </a:fld>
            <a:endParaRPr lang="en-US"/>
          </a:p>
        </p:txBody>
      </p:sp>
      <p:pic>
        <p:nvPicPr>
          <p:cNvPr id="3" name="Picture 2">
            <a:extLst>
              <a:ext uri="{FF2B5EF4-FFF2-40B4-BE49-F238E27FC236}">
                <a16:creationId xmlns:a16="http://schemas.microsoft.com/office/drawing/2014/main" id="{B65D395D-FE3E-472B-8878-55F7F2171CD6}"/>
              </a:ext>
            </a:extLst>
          </p:cNvPr>
          <p:cNvPicPr>
            <a:picLocks noChangeAspect="1"/>
          </p:cNvPicPr>
          <p:nvPr/>
        </p:nvPicPr>
        <p:blipFill>
          <a:blip r:embed="rId4"/>
          <a:stretch>
            <a:fillRect/>
          </a:stretch>
        </p:blipFill>
        <p:spPr>
          <a:xfrm>
            <a:off x="8514929" y="1247292"/>
            <a:ext cx="2351854" cy="2694833"/>
          </a:xfrm>
          <a:prstGeom prst="rect">
            <a:avLst/>
          </a:prstGeom>
        </p:spPr>
      </p:pic>
      <p:sp>
        <p:nvSpPr>
          <p:cNvPr id="15" name="TextBox 14">
            <a:extLst>
              <a:ext uri="{FF2B5EF4-FFF2-40B4-BE49-F238E27FC236}">
                <a16:creationId xmlns:a16="http://schemas.microsoft.com/office/drawing/2014/main" id="{DC25D723-B104-43EF-8DEA-93B0D0D17D7D}"/>
              </a:ext>
            </a:extLst>
          </p:cNvPr>
          <p:cNvSpPr txBox="1"/>
          <p:nvPr/>
        </p:nvSpPr>
        <p:spPr>
          <a:xfrm>
            <a:off x="8510491" y="5198440"/>
            <a:ext cx="3281265" cy="707886"/>
          </a:xfrm>
          <a:prstGeom prst="rect">
            <a:avLst/>
          </a:prstGeom>
          <a:noFill/>
        </p:spPr>
        <p:txBody>
          <a:bodyPr wrap="square" rtlCol="0">
            <a:spAutoFit/>
          </a:bodyPr>
          <a:lstStyle/>
          <a:p>
            <a:r>
              <a:rPr lang="en-IN" sz="2000" dirty="0">
                <a:latin typeface="+mj-lt"/>
                <a:cs typeface="Times New Roman" panose="02020603050405020304" pitchFamily="18" charset="0"/>
              </a:rPr>
              <a:t>Highest : Odessa($49.08M)</a:t>
            </a:r>
          </a:p>
          <a:p>
            <a:r>
              <a:rPr lang="en-IN" sz="2000" dirty="0">
                <a:latin typeface="+mj-lt"/>
                <a:cs typeface="Times New Roman" panose="02020603050405020304" pitchFamily="18" charset="0"/>
              </a:rPr>
              <a:t>Lowest : Van(-$283)</a:t>
            </a:r>
          </a:p>
        </p:txBody>
      </p:sp>
    </p:spTree>
    <p:extLst>
      <p:ext uri="{BB962C8B-B14F-4D97-AF65-F5344CB8AC3E}">
        <p14:creationId xmlns:p14="http://schemas.microsoft.com/office/powerpoint/2010/main" val="4242968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07886"/>
          </a:xfrm>
          <a:prstGeom prst="rect">
            <a:avLst/>
          </a:prstGeom>
          <a:noFill/>
        </p:spPr>
        <p:txBody>
          <a:bodyPr wrap="square" rtlCol="0">
            <a:spAutoFit/>
          </a:bodyPr>
          <a:lstStyle/>
          <a:p>
            <a:pPr lvl="0" algn="ctr"/>
            <a:r>
              <a:rPr lang="en-US" sz="4000">
                <a:solidFill>
                  <a:schemeClr val="dk1"/>
                </a:solidFill>
                <a:latin typeface="+mj-lt"/>
                <a:ea typeface="Lato Black"/>
                <a:cs typeface="Times New Roman" panose="02020603050405020304" pitchFamily="18" charset="0"/>
                <a:sym typeface="Lato Black"/>
              </a:rPr>
              <a:t>Profits per category in OK</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pic>
        <p:nvPicPr>
          <p:cNvPr id="14" name="Picture 13">
            <a:extLst>
              <a:ext uri="{FF2B5EF4-FFF2-40B4-BE49-F238E27FC236}">
                <a16:creationId xmlns:a16="http://schemas.microsoft.com/office/drawing/2014/main" id="{F3418775-4E5C-4A98-BEDE-7AB99F906C35}"/>
              </a:ext>
            </a:extLst>
          </p:cNvPr>
          <p:cNvPicPr>
            <a:picLocks noChangeAspect="1"/>
          </p:cNvPicPr>
          <p:nvPr/>
        </p:nvPicPr>
        <p:blipFill>
          <a:blip r:embed="rId3"/>
          <a:stretch>
            <a:fillRect/>
          </a:stretch>
        </p:blipFill>
        <p:spPr>
          <a:xfrm>
            <a:off x="448504" y="1320616"/>
            <a:ext cx="7740503" cy="4722284"/>
          </a:xfrm>
          <a:prstGeom prst="rect">
            <a:avLst/>
          </a:prstGeom>
        </p:spPr>
      </p:pic>
      <p:pic>
        <p:nvPicPr>
          <p:cNvPr id="15" name="Picture 14">
            <a:extLst>
              <a:ext uri="{FF2B5EF4-FFF2-40B4-BE49-F238E27FC236}">
                <a16:creationId xmlns:a16="http://schemas.microsoft.com/office/drawing/2014/main" id="{21A1138A-E535-4BE8-9F6C-0485D36344AD}"/>
              </a:ext>
            </a:extLst>
          </p:cNvPr>
          <p:cNvPicPr>
            <a:picLocks noChangeAspect="1"/>
          </p:cNvPicPr>
          <p:nvPr/>
        </p:nvPicPr>
        <p:blipFill>
          <a:blip r:embed="rId4"/>
          <a:stretch>
            <a:fillRect/>
          </a:stretch>
        </p:blipFill>
        <p:spPr>
          <a:xfrm>
            <a:off x="8576688" y="1320616"/>
            <a:ext cx="2374847" cy="2543258"/>
          </a:xfrm>
          <a:prstGeom prst="rect">
            <a:avLst/>
          </a:prstGeom>
        </p:spPr>
      </p:pic>
      <p:sp>
        <p:nvSpPr>
          <p:cNvPr id="18" name="TextBox 17">
            <a:extLst>
              <a:ext uri="{FF2B5EF4-FFF2-40B4-BE49-F238E27FC236}">
                <a16:creationId xmlns:a16="http://schemas.microsoft.com/office/drawing/2014/main" id="{84252624-662A-4A30-AF36-1ABC2CEC3B59}"/>
              </a:ext>
            </a:extLst>
          </p:cNvPr>
          <p:cNvSpPr txBox="1"/>
          <p:nvPr/>
        </p:nvSpPr>
        <p:spPr>
          <a:xfrm>
            <a:off x="8576688" y="4444383"/>
            <a:ext cx="3002168" cy="1323439"/>
          </a:xfrm>
          <a:prstGeom prst="rect">
            <a:avLst/>
          </a:prstGeom>
          <a:noFill/>
        </p:spPr>
        <p:txBody>
          <a:bodyPr wrap="square" rtlCol="0">
            <a:spAutoFit/>
          </a:bodyPr>
          <a:lstStyle/>
          <a:p>
            <a:r>
              <a:rPr lang="en-IN" sz="2000" dirty="0">
                <a:cs typeface="Times New Roman" panose="02020603050405020304" pitchFamily="18" charset="0"/>
              </a:rPr>
              <a:t>Control Valves = $24.48M</a:t>
            </a:r>
          </a:p>
          <a:p>
            <a:r>
              <a:rPr lang="en-IN" sz="2000" dirty="0">
                <a:cs typeface="Times New Roman" panose="02020603050405020304" pitchFamily="18" charset="0"/>
              </a:rPr>
              <a:t>Pressure Reg = $10.09M</a:t>
            </a:r>
          </a:p>
          <a:p>
            <a:r>
              <a:rPr lang="en-IN" sz="2000" dirty="0">
                <a:cs typeface="Times New Roman" panose="02020603050405020304" pitchFamily="18" charset="0"/>
              </a:rPr>
              <a:t>After Market = $13.02M</a:t>
            </a:r>
          </a:p>
          <a:p>
            <a:r>
              <a:rPr lang="en-IN" sz="2000" dirty="0">
                <a:cs typeface="Times New Roman" panose="02020603050405020304" pitchFamily="18" charset="0"/>
              </a:rPr>
              <a:t>LLC = $11.15M</a:t>
            </a:r>
          </a:p>
        </p:txBody>
      </p:sp>
      <p:sp>
        <p:nvSpPr>
          <p:cNvPr id="2" name="Slide Number Placeholder 1">
            <a:extLst>
              <a:ext uri="{FF2B5EF4-FFF2-40B4-BE49-F238E27FC236}">
                <a16:creationId xmlns:a16="http://schemas.microsoft.com/office/drawing/2014/main" id="{982BBE83-33BF-744E-9BDB-6C331CAA2A9B}"/>
              </a:ext>
            </a:extLst>
          </p:cNvPr>
          <p:cNvSpPr>
            <a:spLocks noGrp="1"/>
          </p:cNvSpPr>
          <p:nvPr>
            <p:ph type="sldNum" sz="quarter" idx="12"/>
          </p:nvPr>
        </p:nvSpPr>
        <p:spPr/>
        <p:txBody>
          <a:bodyPr/>
          <a:lstStyle/>
          <a:p>
            <a:fld id="{C4DBD04E-AB01-A44E-9296-3407D4751369}" type="slidenum">
              <a:rPr lang="en-US" smtClean="0"/>
              <a:t>25</a:t>
            </a:fld>
            <a:endParaRPr lang="en-US"/>
          </a:p>
        </p:txBody>
      </p:sp>
    </p:spTree>
    <p:extLst>
      <p:ext uri="{BB962C8B-B14F-4D97-AF65-F5344CB8AC3E}">
        <p14:creationId xmlns:p14="http://schemas.microsoft.com/office/powerpoint/2010/main" val="1848967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2C3A387-34FB-3541-9E77-DF01E98E6E3C}"/>
              </a:ext>
            </a:extLst>
          </p:cNvPr>
          <p:cNvSpPr txBox="1"/>
          <p:nvPr/>
        </p:nvSpPr>
        <p:spPr>
          <a:xfrm>
            <a:off x="5654440" y="65340"/>
            <a:ext cx="4137152" cy="400110"/>
          </a:xfrm>
          <a:prstGeom prst="rect">
            <a:avLst/>
          </a:prstGeom>
          <a:noFill/>
        </p:spPr>
        <p:txBody>
          <a:bodyPr wrap="square" rtlCol="0" anchor="t">
            <a:spAutoFit/>
          </a:bodyPr>
          <a:lstStyle/>
          <a:p>
            <a:pPr algn="ctr"/>
            <a:endParaRPr lang="en-US" sz="2000">
              <a:solidFill>
                <a:schemeClr val="accent4"/>
              </a:solidFill>
              <a:latin typeface="Times New Roman" panose="02020603050405020304" pitchFamily="18" charset="0"/>
              <a:ea typeface="Lato" panose="020F0502020204030203" pitchFamily="34" charset="0"/>
              <a:cs typeface="Times New Roman" panose="02020603050405020304" pitchFamily="18" charset="0"/>
            </a:endParaRPr>
          </a:p>
        </p:txBody>
      </p:sp>
      <p:sp>
        <p:nvSpPr>
          <p:cNvPr id="3" name="Rectangle 2"/>
          <p:cNvSpPr/>
          <p:nvPr/>
        </p:nvSpPr>
        <p:spPr>
          <a:xfrm>
            <a:off x="5604946" y="1120060"/>
            <a:ext cx="1786270" cy="525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Google Shape;45;p2">
            <a:extLst>
              <a:ext uri="{FF2B5EF4-FFF2-40B4-BE49-F238E27FC236}">
                <a16:creationId xmlns:a16="http://schemas.microsoft.com/office/drawing/2014/main" id="{65A777BF-7152-E340-BDD2-2497C9AB09DF}"/>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34689183-ABBD-5949-BD0C-71BDC4C83A4A}"/>
              </a:ext>
            </a:extLst>
          </p:cNvPr>
          <p:cNvSpPr txBox="1"/>
          <p:nvPr/>
        </p:nvSpPr>
        <p:spPr>
          <a:xfrm>
            <a:off x="122582" y="152075"/>
            <a:ext cx="11946835" cy="769441"/>
          </a:xfrm>
          <a:prstGeom prst="rect">
            <a:avLst/>
          </a:prstGeom>
          <a:noFill/>
        </p:spPr>
        <p:txBody>
          <a:bodyPr wrap="square" rtlCol="0">
            <a:spAutoFit/>
          </a:bodyPr>
          <a:lstStyle/>
          <a:p>
            <a:pPr algn="ctr"/>
            <a:r>
              <a:rPr lang="en-US" sz="4400" dirty="0">
                <a:latin typeface="+mj-lt"/>
              </a:rPr>
              <a:t>Further Analysis</a:t>
            </a:r>
          </a:p>
        </p:txBody>
      </p:sp>
      <p:sp>
        <p:nvSpPr>
          <p:cNvPr id="19" name="Round Same Side Corner Rectangle 3">
            <a:extLst>
              <a:ext uri="{FF2B5EF4-FFF2-40B4-BE49-F238E27FC236}">
                <a16:creationId xmlns:a16="http://schemas.microsoft.com/office/drawing/2014/main" id="{2A5ED590-11C9-5843-B17C-FE47B7B4C158}"/>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20" name="Round Same Side Corner Rectangle 3">
            <a:extLst>
              <a:ext uri="{FF2B5EF4-FFF2-40B4-BE49-F238E27FC236}">
                <a16:creationId xmlns:a16="http://schemas.microsoft.com/office/drawing/2014/main" id="{91572171-77F4-5A4C-AD21-527B957AC773}"/>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21" name="Round Same Side Corner Rectangle 3">
            <a:extLst>
              <a:ext uri="{FF2B5EF4-FFF2-40B4-BE49-F238E27FC236}">
                <a16:creationId xmlns:a16="http://schemas.microsoft.com/office/drawing/2014/main" id="{63E65243-B1AD-8C47-955E-533D0DCD8A97}"/>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22" name="Round Same Side Corner Rectangle 3">
            <a:extLst>
              <a:ext uri="{FF2B5EF4-FFF2-40B4-BE49-F238E27FC236}">
                <a16:creationId xmlns:a16="http://schemas.microsoft.com/office/drawing/2014/main" id="{76FE10F6-C16D-C041-BAC2-326802091C40}"/>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23" name="Round Same Side Corner Rectangle 3">
            <a:extLst>
              <a:ext uri="{FF2B5EF4-FFF2-40B4-BE49-F238E27FC236}">
                <a16:creationId xmlns:a16="http://schemas.microsoft.com/office/drawing/2014/main" id="{72703593-AB2A-874F-969F-DA4A08421971}"/>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4" name="TextBox 3">
            <a:extLst>
              <a:ext uri="{FF2B5EF4-FFF2-40B4-BE49-F238E27FC236}">
                <a16:creationId xmlns:a16="http://schemas.microsoft.com/office/drawing/2014/main" id="{60A0C878-7F9D-4064-997A-3A867BC79D03}"/>
              </a:ext>
            </a:extLst>
          </p:cNvPr>
          <p:cNvSpPr txBox="1"/>
          <p:nvPr/>
        </p:nvSpPr>
        <p:spPr>
          <a:xfrm>
            <a:off x="534572" y="1276214"/>
            <a:ext cx="10522633" cy="4401205"/>
          </a:xfrm>
          <a:prstGeom prst="rect">
            <a:avLst/>
          </a:prstGeom>
          <a:noFill/>
        </p:spPr>
        <p:txBody>
          <a:bodyPr wrap="square" rtlCol="0">
            <a:spAutoFit/>
          </a:bodyPr>
          <a:lstStyle/>
          <a:p>
            <a:pPr marL="514350" indent="-514350">
              <a:buAutoNum type="arabicPeriod"/>
            </a:pPr>
            <a:r>
              <a:rPr lang="en-US" sz="2800" dirty="0">
                <a:latin typeface="+mj-lt"/>
                <a:cs typeface="Times New Roman" panose="02020603050405020304" pitchFamily="18" charset="0"/>
              </a:rPr>
              <a:t>Descriptive statistics have provided insights on the products. Based on the insight's products need to be categorized into similar clusters based on the similar attributes.</a:t>
            </a:r>
          </a:p>
          <a:p>
            <a:pPr marL="514350" indent="-514350">
              <a:buAutoNum type="arabicPeriod"/>
            </a:pPr>
            <a:endParaRPr lang="en-US" sz="2800" dirty="0">
              <a:latin typeface="+mj-lt"/>
              <a:cs typeface="Times New Roman" panose="02020603050405020304" pitchFamily="18" charset="0"/>
            </a:endParaRPr>
          </a:p>
          <a:p>
            <a:pPr marL="514350" indent="-514350">
              <a:buAutoNum type="arabicPeriod"/>
            </a:pPr>
            <a:r>
              <a:rPr lang="en-US" sz="2800" dirty="0">
                <a:latin typeface="+mj-lt"/>
                <a:cs typeface="Times New Roman" panose="02020603050405020304" pitchFamily="18" charset="0"/>
              </a:rPr>
              <a:t>Based on analysis on the customers, we would be segmenting the customer based on the demographics and sales.</a:t>
            </a:r>
          </a:p>
          <a:p>
            <a:pPr marL="514350" indent="-514350">
              <a:buAutoNum type="arabicPeriod"/>
            </a:pPr>
            <a:endParaRPr lang="en-US" sz="2800" dirty="0">
              <a:latin typeface="+mj-lt"/>
              <a:cs typeface="Times New Roman" panose="02020603050405020304" pitchFamily="18" charset="0"/>
            </a:endParaRPr>
          </a:p>
          <a:p>
            <a:pPr marL="514350" indent="-514350">
              <a:buFontTx/>
              <a:buAutoNum type="arabicPeriod"/>
            </a:pPr>
            <a:r>
              <a:rPr lang="en-US" sz="2800" dirty="0">
                <a:latin typeface="+mj-lt"/>
                <a:cs typeface="Times New Roman" panose="02020603050405020304" pitchFamily="18" charset="0"/>
              </a:rPr>
              <a:t>Analysis to suggest the products which are bought together by the customers.</a:t>
            </a:r>
            <a:endParaRPr lang="en-IN" sz="2800" dirty="0">
              <a:latin typeface="+mj-lt"/>
              <a:cs typeface="Times New Roman" panose="02020603050405020304" pitchFamily="18" charset="0"/>
            </a:endParaRPr>
          </a:p>
          <a:p>
            <a:pPr marL="514350" indent="-514350">
              <a:buAutoNum type="arabicPeriod"/>
            </a:pPr>
            <a:endParaRPr lang="en-US" sz="2800" dirty="0">
              <a:latin typeface="Times New Roman" panose="02020603050405020304" pitchFamily="18" charset="0"/>
              <a:cs typeface="Times New Roman" panose="02020603050405020304" pitchFamily="18" charset="0"/>
            </a:endParaRPr>
          </a:p>
        </p:txBody>
      </p:sp>
      <p:sp>
        <p:nvSpPr>
          <p:cNvPr id="12" name="Frame 11">
            <a:extLst>
              <a:ext uri="{FF2B5EF4-FFF2-40B4-BE49-F238E27FC236}">
                <a16:creationId xmlns:a16="http://schemas.microsoft.com/office/drawing/2014/main" id="{12099CC7-EC1D-1A4D-A046-5AD5931565E0}"/>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EC10556E-7544-0542-80BC-0B3CA91D42F7}"/>
              </a:ext>
            </a:extLst>
          </p:cNvPr>
          <p:cNvSpPr>
            <a:spLocks noGrp="1"/>
          </p:cNvSpPr>
          <p:nvPr>
            <p:ph type="sldNum" sz="quarter" idx="12"/>
          </p:nvPr>
        </p:nvSpPr>
        <p:spPr/>
        <p:txBody>
          <a:bodyPr/>
          <a:lstStyle/>
          <a:p>
            <a:fld id="{C4DBD04E-AB01-A44E-9296-3407D4751369}" type="slidenum">
              <a:rPr lang="en-US" smtClean="0"/>
              <a:t>26</a:t>
            </a:fld>
            <a:endParaRPr lang="en-US"/>
          </a:p>
        </p:txBody>
      </p:sp>
    </p:spTree>
    <p:extLst>
      <p:ext uri="{BB962C8B-B14F-4D97-AF65-F5344CB8AC3E}">
        <p14:creationId xmlns:p14="http://schemas.microsoft.com/office/powerpoint/2010/main" val="2303711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6"/>
          <p:cNvSpPr txBox="1"/>
          <p:nvPr/>
        </p:nvSpPr>
        <p:spPr>
          <a:xfrm>
            <a:off x="3341920" y="4120326"/>
            <a:ext cx="5508150" cy="1323419"/>
          </a:xfrm>
          <a:prstGeom prst="rect">
            <a:avLst/>
          </a:prstGeom>
          <a:noFill/>
          <a:ln>
            <a:noFill/>
          </a:ln>
        </p:spPr>
        <p:txBody>
          <a:bodyPr spcFirstLastPara="1" wrap="square" lIns="45713" tIns="22850" rIns="45713" bIns="22850" anchor="t" anchorCtr="0">
            <a:spAutoFit/>
          </a:bodyPr>
          <a:lstStyle/>
          <a:p>
            <a:pPr algn="ctr"/>
            <a:r>
              <a:rPr lang="en-US" sz="8300" b="1">
                <a:solidFill>
                  <a:schemeClr val="dk1"/>
                </a:solidFill>
                <a:latin typeface="+mj-lt"/>
                <a:ea typeface="Lato Black"/>
                <a:cs typeface="Times New Roman" panose="02020603050405020304" pitchFamily="18" charset="0"/>
                <a:sym typeface="Lato Black"/>
              </a:rPr>
              <a:t>Questions?</a:t>
            </a:r>
            <a:endParaRPr sz="900">
              <a:latin typeface="+mj-lt"/>
            </a:endParaRPr>
          </a:p>
        </p:txBody>
      </p:sp>
      <p:sp>
        <p:nvSpPr>
          <p:cNvPr id="160" name="Google Shape;160;p6"/>
          <p:cNvSpPr/>
          <p:nvPr/>
        </p:nvSpPr>
        <p:spPr>
          <a:xfrm>
            <a:off x="186676" y="3635892"/>
            <a:ext cx="11818650" cy="70650"/>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61" name="Google Shape;161;p6"/>
          <p:cNvSpPr txBox="1"/>
          <p:nvPr/>
        </p:nvSpPr>
        <p:spPr>
          <a:xfrm>
            <a:off x="4300570" y="2437298"/>
            <a:ext cx="3590850" cy="784810"/>
          </a:xfrm>
          <a:prstGeom prst="rect">
            <a:avLst/>
          </a:prstGeom>
          <a:noFill/>
          <a:ln>
            <a:noFill/>
          </a:ln>
        </p:spPr>
        <p:txBody>
          <a:bodyPr spcFirstLastPara="1" wrap="square" lIns="45713" tIns="22850" rIns="45713" bIns="22850" anchor="t" anchorCtr="0">
            <a:spAutoFit/>
          </a:bodyPr>
          <a:lstStyle/>
          <a:p>
            <a:pPr algn="ctr"/>
            <a:r>
              <a:rPr lang="en-US" sz="4800" b="1">
                <a:solidFill>
                  <a:schemeClr val="accent2"/>
                </a:solidFill>
                <a:latin typeface="+mj-lt"/>
                <a:ea typeface="Lato Black"/>
                <a:cs typeface="Times New Roman" panose="02020603050405020304" pitchFamily="18" charset="0"/>
                <a:sym typeface="Lato Black"/>
              </a:rPr>
              <a:t>Thank</a:t>
            </a:r>
            <a:r>
              <a:rPr lang="en-US" sz="4800" b="1">
                <a:solidFill>
                  <a:schemeClr val="accent2"/>
                </a:solidFill>
                <a:latin typeface="+mj-lt"/>
                <a:ea typeface="Lato Black"/>
                <a:cs typeface="Lato Black"/>
                <a:sym typeface="Lato Black"/>
              </a:rPr>
              <a:t> You</a:t>
            </a:r>
            <a:endParaRPr sz="900">
              <a:latin typeface="+mj-lt"/>
            </a:endParaRPr>
          </a:p>
        </p:txBody>
      </p:sp>
      <p:sp>
        <p:nvSpPr>
          <p:cNvPr id="5" name="Frame 4">
            <a:extLst>
              <a:ext uri="{FF2B5EF4-FFF2-40B4-BE49-F238E27FC236}">
                <a16:creationId xmlns:a16="http://schemas.microsoft.com/office/drawing/2014/main" id="{81C02297-6BDE-EE40-AFAD-D3ECD444850B}"/>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ame 2">
            <a:extLst>
              <a:ext uri="{FF2B5EF4-FFF2-40B4-BE49-F238E27FC236}">
                <a16:creationId xmlns:a16="http://schemas.microsoft.com/office/drawing/2014/main" id="{E7F01B27-D5BC-C547-BEAD-6D475E0896AC}"/>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8ACA75F0-B0D7-6748-AE26-4DF2FA750F19}"/>
              </a:ext>
            </a:extLst>
          </p:cNvPr>
          <p:cNvSpPr/>
          <p:nvPr/>
        </p:nvSpPr>
        <p:spPr>
          <a:xfrm>
            <a:off x="2285885" y="0"/>
            <a:ext cx="3559126" cy="6858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CD22516-84AA-1B4A-B39B-9850A7D07813}"/>
              </a:ext>
            </a:extLst>
          </p:cNvPr>
          <p:cNvSpPr txBox="1">
            <a:spLocks/>
          </p:cNvSpPr>
          <p:nvPr/>
        </p:nvSpPr>
        <p:spPr>
          <a:xfrm>
            <a:off x="2343876" y="2187741"/>
            <a:ext cx="3443145" cy="2482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err="1"/>
              <a:t>Apendix</a:t>
            </a:r>
            <a:endParaRPr lang="en-US" sz="6000"/>
          </a:p>
        </p:txBody>
      </p:sp>
    </p:spTree>
    <p:extLst>
      <p:ext uri="{BB962C8B-B14F-4D97-AF65-F5344CB8AC3E}">
        <p14:creationId xmlns:p14="http://schemas.microsoft.com/office/powerpoint/2010/main" val="3424949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07886"/>
          </a:xfrm>
          <a:prstGeom prst="rect">
            <a:avLst/>
          </a:prstGeom>
          <a:noFill/>
        </p:spPr>
        <p:txBody>
          <a:bodyPr wrap="square" rtlCol="0">
            <a:spAutoFit/>
          </a:bodyPr>
          <a:lstStyle/>
          <a:p>
            <a:pPr lvl="0" algn="ctr"/>
            <a:r>
              <a:rPr lang="en-US" sz="4000" dirty="0">
                <a:solidFill>
                  <a:schemeClr val="dk1"/>
                </a:solidFill>
                <a:latin typeface="Times New Roman" panose="02020603050405020304" pitchFamily="18" charset="0"/>
                <a:ea typeface="Lato Black"/>
                <a:cs typeface="Times New Roman" panose="02020603050405020304" pitchFamily="18" charset="0"/>
                <a:sym typeface="Lato Black"/>
              </a:rPr>
              <a:t>Profit from major products over years</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pic>
        <p:nvPicPr>
          <p:cNvPr id="17" name="Picture 16">
            <a:extLst>
              <a:ext uri="{FF2B5EF4-FFF2-40B4-BE49-F238E27FC236}">
                <a16:creationId xmlns:a16="http://schemas.microsoft.com/office/drawing/2014/main" id="{7848E04A-BB1B-4DB1-987A-8B8CAA5E916A}"/>
              </a:ext>
            </a:extLst>
          </p:cNvPr>
          <p:cNvPicPr>
            <a:picLocks noChangeAspect="1"/>
          </p:cNvPicPr>
          <p:nvPr/>
        </p:nvPicPr>
        <p:blipFill>
          <a:blip r:embed="rId3"/>
          <a:stretch>
            <a:fillRect/>
          </a:stretch>
        </p:blipFill>
        <p:spPr>
          <a:xfrm>
            <a:off x="455440" y="1461622"/>
            <a:ext cx="8037167" cy="4444704"/>
          </a:xfrm>
          <a:prstGeom prst="rect">
            <a:avLst/>
          </a:prstGeom>
        </p:spPr>
      </p:pic>
      <p:pic>
        <p:nvPicPr>
          <p:cNvPr id="18" name="Picture 17">
            <a:extLst>
              <a:ext uri="{FF2B5EF4-FFF2-40B4-BE49-F238E27FC236}">
                <a16:creationId xmlns:a16="http://schemas.microsoft.com/office/drawing/2014/main" id="{645DFF7B-F6B8-4D62-8828-0AE0FAC3F78C}"/>
              </a:ext>
            </a:extLst>
          </p:cNvPr>
          <p:cNvPicPr>
            <a:picLocks noChangeAspect="1"/>
          </p:cNvPicPr>
          <p:nvPr/>
        </p:nvPicPr>
        <p:blipFill>
          <a:blip r:embed="rId4"/>
          <a:stretch>
            <a:fillRect/>
          </a:stretch>
        </p:blipFill>
        <p:spPr>
          <a:xfrm>
            <a:off x="8825465" y="1525221"/>
            <a:ext cx="1802629" cy="901434"/>
          </a:xfrm>
          <a:prstGeom prst="rect">
            <a:avLst/>
          </a:prstGeom>
        </p:spPr>
      </p:pic>
      <p:sp>
        <p:nvSpPr>
          <p:cNvPr id="2" name="Slide Number Placeholder 1">
            <a:extLst>
              <a:ext uri="{FF2B5EF4-FFF2-40B4-BE49-F238E27FC236}">
                <a16:creationId xmlns:a16="http://schemas.microsoft.com/office/drawing/2014/main" id="{370F50B3-2F7B-F64F-B2C8-72AC6168A173}"/>
              </a:ext>
            </a:extLst>
          </p:cNvPr>
          <p:cNvSpPr>
            <a:spLocks noGrp="1"/>
          </p:cNvSpPr>
          <p:nvPr>
            <p:ph type="sldNum" sz="quarter" idx="12"/>
          </p:nvPr>
        </p:nvSpPr>
        <p:spPr/>
        <p:txBody>
          <a:bodyPr/>
          <a:lstStyle/>
          <a:p>
            <a:fld id="{C4DBD04E-AB01-A44E-9296-3407D4751369}" type="slidenum">
              <a:rPr lang="en-US" smtClean="0"/>
              <a:t>29</a:t>
            </a:fld>
            <a:endParaRPr lang="en-US"/>
          </a:p>
        </p:txBody>
      </p:sp>
    </p:spTree>
    <p:extLst>
      <p:ext uri="{BB962C8B-B14F-4D97-AF65-F5344CB8AC3E}">
        <p14:creationId xmlns:p14="http://schemas.microsoft.com/office/powerpoint/2010/main" val="4228639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p2">
            <a:extLst>
              <a:ext uri="{FF2B5EF4-FFF2-40B4-BE49-F238E27FC236}">
                <a16:creationId xmlns:a16="http://schemas.microsoft.com/office/drawing/2014/main" id="{013F04A4-D58F-B944-8761-413C1635008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558E9649-AA8B-2045-BD50-D79C826E361D}"/>
              </a:ext>
            </a:extLst>
          </p:cNvPr>
          <p:cNvSpPr txBox="1"/>
          <p:nvPr/>
        </p:nvSpPr>
        <p:spPr>
          <a:xfrm>
            <a:off x="1031710" y="4176979"/>
            <a:ext cx="2043944" cy="400110"/>
          </a:xfrm>
          <a:prstGeom prst="rect">
            <a:avLst/>
          </a:prstGeom>
          <a:noFill/>
        </p:spPr>
        <p:txBody>
          <a:bodyPr wrap="square" rtlCol="0">
            <a:spAutoFit/>
          </a:bodyPr>
          <a:lstStyle/>
          <a:p>
            <a:pPr algn="ctr"/>
            <a:r>
              <a:rPr lang="en-US" sz="2000">
                <a:solidFill>
                  <a:srgbClr val="000000"/>
                </a:solidFill>
                <a:ea typeface="Roboto" charset="0"/>
                <a:cs typeface="Times New Roman" panose="02020603050405020304" pitchFamily="18" charset="0"/>
              </a:rPr>
              <a:t>Noah Heinrich</a:t>
            </a:r>
          </a:p>
        </p:txBody>
      </p:sp>
      <p:sp>
        <p:nvSpPr>
          <p:cNvPr id="11" name="Freeform 10">
            <a:extLst>
              <a:ext uri="{FF2B5EF4-FFF2-40B4-BE49-F238E27FC236}">
                <a16:creationId xmlns:a16="http://schemas.microsoft.com/office/drawing/2014/main" id="{671CBFD4-CDF8-6F43-86CF-4CE3C5F3A2D5}"/>
              </a:ext>
            </a:extLst>
          </p:cNvPr>
          <p:cNvSpPr>
            <a:spLocks noChangeArrowheads="1"/>
          </p:cNvSpPr>
          <p:nvPr/>
        </p:nvSpPr>
        <p:spPr bwMode="auto">
          <a:xfrm>
            <a:off x="1833794" y="4702904"/>
            <a:ext cx="345947" cy="363736"/>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accent2"/>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12" name="Freeform 79">
            <a:extLst>
              <a:ext uri="{FF2B5EF4-FFF2-40B4-BE49-F238E27FC236}">
                <a16:creationId xmlns:a16="http://schemas.microsoft.com/office/drawing/2014/main" id="{566555AE-E06F-5C4E-8128-221AD4BF1528}"/>
              </a:ext>
            </a:extLst>
          </p:cNvPr>
          <p:cNvSpPr>
            <a:spLocks noChangeArrowheads="1"/>
          </p:cNvSpPr>
          <p:nvPr/>
        </p:nvSpPr>
        <p:spPr bwMode="auto">
          <a:xfrm>
            <a:off x="2273594" y="4698142"/>
            <a:ext cx="345159" cy="363736"/>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accent4"/>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13" name="Freeform 86">
            <a:extLst>
              <a:ext uri="{FF2B5EF4-FFF2-40B4-BE49-F238E27FC236}">
                <a16:creationId xmlns:a16="http://schemas.microsoft.com/office/drawing/2014/main" id="{D35700D3-987C-2D41-A316-C807EF027296}"/>
              </a:ext>
            </a:extLst>
          </p:cNvPr>
          <p:cNvSpPr>
            <a:spLocks noChangeArrowheads="1"/>
          </p:cNvSpPr>
          <p:nvPr/>
        </p:nvSpPr>
        <p:spPr bwMode="auto">
          <a:xfrm>
            <a:off x="1390635" y="4698142"/>
            <a:ext cx="345758" cy="36373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accent1"/>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14" name="TextBox 13">
            <a:extLst>
              <a:ext uri="{FF2B5EF4-FFF2-40B4-BE49-F238E27FC236}">
                <a16:creationId xmlns:a16="http://schemas.microsoft.com/office/drawing/2014/main" id="{4F5C4ACF-B160-264C-81AD-A23E10885150}"/>
              </a:ext>
            </a:extLst>
          </p:cNvPr>
          <p:cNvSpPr txBox="1"/>
          <p:nvPr/>
        </p:nvSpPr>
        <p:spPr>
          <a:xfrm>
            <a:off x="9084174" y="4173679"/>
            <a:ext cx="1754890" cy="400110"/>
          </a:xfrm>
          <a:prstGeom prst="rect">
            <a:avLst/>
          </a:prstGeom>
          <a:noFill/>
        </p:spPr>
        <p:txBody>
          <a:bodyPr wrap="square" rtlCol="0">
            <a:spAutoFit/>
          </a:bodyPr>
          <a:lstStyle/>
          <a:p>
            <a:pPr algn="ctr"/>
            <a:r>
              <a:rPr lang="en-US" sz="2000">
                <a:ea typeface="Roboto" charset="0"/>
                <a:cs typeface="Times New Roman" panose="02020603050405020304" pitchFamily="18" charset="0"/>
              </a:rPr>
              <a:t>Anirud Vem</a:t>
            </a:r>
            <a:endParaRPr lang="en-US" sz="2000">
              <a:solidFill>
                <a:srgbClr val="000000"/>
              </a:solidFill>
              <a:ea typeface="Roboto" charset="0"/>
              <a:cs typeface="Times New Roman" panose="02020603050405020304" pitchFamily="18" charset="0"/>
            </a:endParaRPr>
          </a:p>
        </p:txBody>
      </p:sp>
      <p:sp>
        <p:nvSpPr>
          <p:cNvPr id="18" name="TextBox 17">
            <a:extLst>
              <a:ext uri="{FF2B5EF4-FFF2-40B4-BE49-F238E27FC236}">
                <a16:creationId xmlns:a16="http://schemas.microsoft.com/office/drawing/2014/main" id="{253D0821-45AF-3B4E-9B1D-E13C7974BDBA}"/>
              </a:ext>
            </a:extLst>
          </p:cNvPr>
          <p:cNvSpPr txBox="1"/>
          <p:nvPr/>
        </p:nvSpPr>
        <p:spPr>
          <a:xfrm>
            <a:off x="6419279" y="4173679"/>
            <a:ext cx="1827153" cy="400110"/>
          </a:xfrm>
          <a:prstGeom prst="rect">
            <a:avLst/>
          </a:prstGeom>
          <a:noFill/>
        </p:spPr>
        <p:txBody>
          <a:bodyPr wrap="square" rtlCol="0">
            <a:spAutoFit/>
          </a:bodyPr>
          <a:lstStyle/>
          <a:p>
            <a:pPr algn="ctr"/>
            <a:r>
              <a:rPr lang="en-US" sz="2000">
                <a:solidFill>
                  <a:srgbClr val="000000"/>
                </a:solidFill>
                <a:ea typeface="Roboto" charset="0"/>
                <a:cs typeface="Times New Roman" panose="02020603050405020304" pitchFamily="18" charset="0"/>
              </a:rPr>
              <a:t>Sahil Gandhi</a:t>
            </a:r>
          </a:p>
        </p:txBody>
      </p:sp>
      <p:sp>
        <p:nvSpPr>
          <p:cNvPr id="19" name="TextBox 18">
            <a:extLst>
              <a:ext uri="{FF2B5EF4-FFF2-40B4-BE49-F238E27FC236}">
                <a16:creationId xmlns:a16="http://schemas.microsoft.com/office/drawing/2014/main" id="{5B525742-E69C-2E4B-B976-B7ABE8A382C9}"/>
              </a:ext>
            </a:extLst>
          </p:cNvPr>
          <p:cNvSpPr txBox="1"/>
          <p:nvPr/>
        </p:nvSpPr>
        <p:spPr>
          <a:xfrm>
            <a:off x="3601554" y="4176979"/>
            <a:ext cx="2171168" cy="400110"/>
          </a:xfrm>
          <a:prstGeom prst="rect">
            <a:avLst/>
          </a:prstGeom>
          <a:noFill/>
        </p:spPr>
        <p:txBody>
          <a:bodyPr wrap="square" rtlCol="0">
            <a:spAutoFit/>
          </a:bodyPr>
          <a:lstStyle/>
          <a:p>
            <a:pPr algn="ctr"/>
            <a:r>
              <a:rPr lang="en-US" sz="2000">
                <a:solidFill>
                  <a:srgbClr val="000000"/>
                </a:solidFill>
                <a:ea typeface="Roboto" charset="0"/>
                <a:cs typeface="Times New Roman" panose="02020603050405020304" pitchFamily="18" charset="0"/>
              </a:rPr>
              <a:t>Kalyan </a:t>
            </a:r>
            <a:r>
              <a:rPr lang="en-US" sz="2000" err="1">
                <a:solidFill>
                  <a:srgbClr val="000000"/>
                </a:solidFill>
                <a:ea typeface="Roboto" charset="0"/>
                <a:cs typeface="Times New Roman" panose="02020603050405020304" pitchFamily="18" charset="0"/>
              </a:rPr>
              <a:t>Alisetty</a:t>
            </a:r>
            <a:endParaRPr lang="en-US" sz="2000">
              <a:solidFill>
                <a:srgbClr val="000000"/>
              </a:solidFill>
              <a:ea typeface="Roboto" charset="0"/>
              <a:cs typeface="Times New Roman" panose="02020603050405020304" pitchFamily="18" charset="0"/>
            </a:endParaRPr>
          </a:p>
        </p:txBody>
      </p:sp>
      <p:pic>
        <p:nvPicPr>
          <p:cNvPr id="20" name="Picture Placeholder 108">
            <a:extLst>
              <a:ext uri="{FF2B5EF4-FFF2-40B4-BE49-F238E27FC236}">
                <a16:creationId xmlns:a16="http://schemas.microsoft.com/office/drawing/2014/main" id="{AA9D46B2-B616-E541-B85C-157B6259EEB5}"/>
              </a:ext>
            </a:extLst>
          </p:cNvPr>
          <p:cNvPicPr>
            <a:picLocks noChangeAspect="1"/>
          </p:cNvPicPr>
          <p:nvPr/>
        </p:nvPicPr>
        <p:blipFill>
          <a:blip r:embed="rId3" cstate="email">
            <a:extLst>
              <a:ext uri="{28A0092B-C50C-407E-A947-70E740481C1C}">
                <a14:useLocalDpi xmlns:a14="http://schemas.microsoft.com/office/drawing/2010/main" val="0"/>
              </a:ext>
            </a:extLst>
          </a:blip>
          <a:srcRect t="3561" b="3561"/>
          <a:stretch>
            <a:fillRect/>
          </a:stretch>
        </p:blipFill>
        <p:spPr>
          <a:xfrm>
            <a:off x="1099017" y="1913372"/>
            <a:ext cx="1943649" cy="1943648"/>
          </a:xfrm>
          <a:prstGeom prst="ellipse">
            <a:avLst/>
          </a:prstGeom>
          <a:solidFill>
            <a:schemeClr val="bg1">
              <a:lumMod val="95000"/>
            </a:schemeClr>
          </a:solidFill>
          <a:effectLst/>
        </p:spPr>
      </p:pic>
      <p:pic>
        <p:nvPicPr>
          <p:cNvPr id="21" name="Picture Placeholder 115">
            <a:extLst>
              <a:ext uri="{FF2B5EF4-FFF2-40B4-BE49-F238E27FC236}">
                <a16:creationId xmlns:a16="http://schemas.microsoft.com/office/drawing/2014/main" id="{2A2B9F33-D8B8-5848-82E6-637BE9025E9A}"/>
              </a:ext>
            </a:extLst>
          </p:cNvPr>
          <p:cNvPicPr>
            <a:picLocks noChangeAspect="1"/>
          </p:cNvPicPr>
          <p:nvPr/>
        </p:nvPicPr>
        <p:blipFill>
          <a:blip r:embed="rId4" cstate="email">
            <a:extLst>
              <a:ext uri="{28A0092B-C50C-407E-A947-70E740481C1C}">
                <a14:useLocalDpi xmlns:a14="http://schemas.microsoft.com/office/drawing/2010/main" val="0"/>
              </a:ext>
            </a:extLst>
          </a:blip>
          <a:srcRect l="4210" r="4210"/>
          <a:stretch>
            <a:fillRect/>
          </a:stretch>
        </p:blipFill>
        <p:spPr>
          <a:xfrm>
            <a:off x="3732271" y="1912967"/>
            <a:ext cx="1944053" cy="1944053"/>
          </a:xfrm>
          <a:prstGeom prst="ellipse">
            <a:avLst/>
          </a:prstGeom>
        </p:spPr>
      </p:pic>
      <p:pic>
        <p:nvPicPr>
          <p:cNvPr id="22" name="Picture Placeholder 6">
            <a:extLst>
              <a:ext uri="{FF2B5EF4-FFF2-40B4-BE49-F238E27FC236}">
                <a16:creationId xmlns:a16="http://schemas.microsoft.com/office/drawing/2014/main" id="{C11E1B0D-AA10-4B43-A36D-CC4BBF4D850E}"/>
              </a:ext>
            </a:extLst>
          </p:cNvPr>
          <p:cNvPicPr>
            <a:picLocks noChangeAspect="1"/>
          </p:cNvPicPr>
          <p:nvPr/>
        </p:nvPicPr>
        <p:blipFill>
          <a:blip r:embed="rId5">
            <a:extLst>
              <a:ext uri="{28A0092B-C50C-407E-A947-70E740481C1C}">
                <a14:useLocalDpi xmlns:a14="http://schemas.microsoft.com/office/drawing/2010/main" val="0"/>
              </a:ext>
            </a:extLst>
          </a:blip>
          <a:srcRect l="9828" r="9828"/>
          <a:stretch>
            <a:fillRect/>
          </a:stretch>
        </p:blipFill>
        <p:spPr>
          <a:xfrm>
            <a:off x="6360625" y="1912967"/>
            <a:ext cx="1944462" cy="1944462"/>
          </a:xfrm>
          <a:prstGeom prst="ellipse">
            <a:avLst/>
          </a:prstGeom>
        </p:spPr>
      </p:pic>
      <p:pic>
        <p:nvPicPr>
          <p:cNvPr id="23" name="Picture Placeholder 7">
            <a:extLst>
              <a:ext uri="{FF2B5EF4-FFF2-40B4-BE49-F238E27FC236}">
                <a16:creationId xmlns:a16="http://schemas.microsoft.com/office/drawing/2014/main" id="{A28633C3-62EE-6E4A-A85B-D4D7291F967C}"/>
              </a:ext>
            </a:extLst>
          </p:cNvPr>
          <p:cNvPicPr>
            <a:picLocks noChangeAspect="1"/>
          </p:cNvPicPr>
          <p:nvPr/>
        </p:nvPicPr>
        <p:blipFill>
          <a:blip r:embed="rId6">
            <a:extLst>
              <a:ext uri="{28A0092B-C50C-407E-A947-70E740481C1C}">
                <a14:useLocalDpi xmlns:a14="http://schemas.microsoft.com/office/drawing/2010/main" val="0"/>
              </a:ext>
            </a:extLst>
          </a:blip>
          <a:srcRect l="12683" r="12683"/>
          <a:stretch>
            <a:fillRect/>
          </a:stretch>
        </p:blipFill>
        <p:spPr>
          <a:xfrm>
            <a:off x="8989388" y="1927758"/>
            <a:ext cx="1944462" cy="1944462"/>
          </a:xfrm>
          <a:prstGeom prst="ellipse">
            <a:avLst/>
          </a:prstGeom>
        </p:spPr>
      </p:pic>
      <p:sp>
        <p:nvSpPr>
          <p:cNvPr id="27" name="Freeform 26">
            <a:extLst>
              <a:ext uri="{FF2B5EF4-FFF2-40B4-BE49-F238E27FC236}">
                <a16:creationId xmlns:a16="http://schemas.microsoft.com/office/drawing/2014/main" id="{210F04E7-73C9-444D-809D-8B73800DF524}"/>
              </a:ext>
            </a:extLst>
          </p:cNvPr>
          <p:cNvSpPr>
            <a:spLocks noChangeArrowheads="1"/>
          </p:cNvSpPr>
          <p:nvPr/>
        </p:nvSpPr>
        <p:spPr bwMode="auto">
          <a:xfrm>
            <a:off x="4543657" y="4698142"/>
            <a:ext cx="345947" cy="363736"/>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accent2"/>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28" name="Freeform 79">
            <a:extLst>
              <a:ext uri="{FF2B5EF4-FFF2-40B4-BE49-F238E27FC236}">
                <a16:creationId xmlns:a16="http://schemas.microsoft.com/office/drawing/2014/main" id="{C221896F-5B5D-1947-8739-4B460CAD2EBA}"/>
              </a:ext>
            </a:extLst>
          </p:cNvPr>
          <p:cNvSpPr>
            <a:spLocks noChangeArrowheads="1"/>
          </p:cNvSpPr>
          <p:nvPr/>
        </p:nvSpPr>
        <p:spPr bwMode="auto">
          <a:xfrm>
            <a:off x="4983457" y="4693380"/>
            <a:ext cx="345159" cy="363736"/>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accent4"/>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29" name="Freeform 86">
            <a:extLst>
              <a:ext uri="{FF2B5EF4-FFF2-40B4-BE49-F238E27FC236}">
                <a16:creationId xmlns:a16="http://schemas.microsoft.com/office/drawing/2014/main" id="{49222521-3A8B-C648-940E-A4803912F728}"/>
              </a:ext>
            </a:extLst>
          </p:cNvPr>
          <p:cNvSpPr>
            <a:spLocks noChangeArrowheads="1"/>
          </p:cNvSpPr>
          <p:nvPr/>
        </p:nvSpPr>
        <p:spPr bwMode="auto">
          <a:xfrm>
            <a:off x="4100498" y="4693380"/>
            <a:ext cx="345758" cy="36373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accent1"/>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30" name="Freeform 29">
            <a:extLst>
              <a:ext uri="{FF2B5EF4-FFF2-40B4-BE49-F238E27FC236}">
                <a16:creationId xmlns:a16="http://schemas.microsoft.com/office/drawing/2014/main" id="{4733DEC7-91A0-E045-A94E-DDAA132C894B}"/>
              </a:ext>
            </a:extLst>
          </p:cNvPr>
          <p:cNvSpPr>
            <a:spLocks noChangeArrowheads="1"/>
          </p:cNvSpPr>
          <p:nvPr/>
        </p:nvSpPr>
        <p:spPr bwMode="auto">
          <a:xfrm>
            <a:off x="7202597" y="4693380"/>
            <a:ext cx="345947" cy="363736"/>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accent2"/>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31" name="Freeform 79">
            <a:extLst>
              <a:ext uri="{FF2B5EF4-FFF2-40B4-BE49-F238E27FC236}">
                <a16:creationId xmlns:a16="http://schemas.microsoft.com/office/drawing/2014/main" id="{6C978802-CC70-E046-919B-25182BE3AF9C}"/>
              </a:ext>
            </a:extLst>
          </p:cNvPr>
          <p:cNvSpPr>
            <a:spLocks noChangeArrowheads="1"/>
          </p:cNvSpPr>
          <p:nvPr/>
        </p:nvSpPr>
        <p:spPr bwMode="auto">
          <a:xfrm>
            <a:off x="7642397" y="4688618"/>
            <a:ext cx="345159" cy="363736"/>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accent4"/>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32" name="Freeform 86">
            <a:extLst>
              <a:ext uri="{FF2B5EF4-FFF2-40B4-BE49-F238E27FC236}">
                <a16:creationId xmlns:a16="http://schemas.microsoft.com/office/drawing/2014/main" id="{59CA465A-C634-D84B-97A1-B11E02BE4CBE}"/>
              </a:ext>
            </a:extLst>
          </p:cNvPr>
          <p:cNvSpPr>
            <a:spLocks noChangeArrowheads="1"/>
          </p:cNvSpPr>
          <p:nvPr/>
        </p:nvSpPr>
        <p:spPr bwMode="auto">
          <a:xfrm>
            <a:off x="6759438" y="4688618"/>
            <a:ext cx="345758" cy="36373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accent1"/>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33" name="Freeform 32">
            <a:extLst>
              <a:ext uri="{FF2B5EF4-FFF2-40B4-BE49-F238E27FC236}">
                <a16:creationId xmlns:a16="http://schemas.microsoft.com/office/drawing/2014/main" id="{367962F4-D3BE-1B43-98E6-2AAC69526E01}"/>
              </a:ext>
            </a:extLst>
          </p:cNvPr>
          <p:cNvSpPr>
            <a:spLocks noChangeArrowheads="1"/>
          </p:cNvSpPr>
          <p:nvPr/>
        </p:nvSpPr>
        <p:spPr bwMode="auto">
          <a:xfrm>
            <a:off x="9774008" y="4698142"/>
            <a:ext cx="345947" cy="363736"/>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accent2"/>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34" name="Freeform 79">
            <a:extLst>
              <a:ext uri="{FF2B5EF4-FFF2-40B4-BE49-F238E27FC236}">
                <a16:creationId xmlns:a16="http://schemas.microsoft.com/office/drawing/2014/main" id="{D4721BB4-0244-3E4C-9DCB-702274DB32C8}"/>
              </a:ext>
            </a:extLst>
          </p:cNvPr>
          <p:cNvSpPr>
            <a:spLocks noChangeArrowheads="1"/>
          </p:cNvSpPr>
          <p:nvPr/>
        </p:nvSpPr>
        <p:spPr bwMode="auto">
          <a:xfrm>
            <a:off x="10213808" y="4693380"/>
            <a:ext cx="345159" cy="363736"/>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accent4"/>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35" name="Freeform 86">
            <a:extLst>
              <a:ext uri="{FF2B5EF4-FFF2-40B4-BE49-F238E27FC236}">
                <a16:creationId xmlns:a16="http://schemas.microsoft.com/office/drawing/2014/main" id="{BCE0EEBC-28D3-7043-BD90-6B37EDD45EB2}"/>
              </a:ext>
            </a:extLst>
          </p:cNvPr>
          <p:cNvSpPr>
            <a:spLocks noChangeArrowheads="1"/>
          </p:cNvSpPr>
          <p:nvPr/>
        </p:nvSpPr>
        <p:spPr bwMode="auto">
          <a:xfrm>
            <a:off x="9330849" y="4693380"/>
            <a:ext cx="345758" cy="36373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accent1"/>
          </a:solidFill>
          <a:ln>
            <a:noFill/>
          </a:ln>
          <a:effectLst/>
        </p:spPr>
        <p:txBody>
          <a:bodyPr wrap="none" lIns="91424" tIns="45712" rIns="91424" bIns="45712" anchor="ctr"/>
          <a:lstStyle/>
          <a:p>
            <a:pPr defTabSz="1218987" fontAlgn="auto">
              <a:spcBef>
                <a:spcPts val="0"/>
              </a:spcBef>
              <a:spcAft>
                <a:spcPts val="0"/>
              </a:spcAft>
              <a:defRPr/>
            </a:pPr>
            <a:endParaRPr lang="en-US">
              <a:latin typeface="Lato" charset="0"/>
              <a:ea typeface="Lato" charset="0"/>
              <a:cs typeface="Lato" charset="0"/>
            </a:endParaRPr>
          </a:p>
        </p:txBody>
      </p:sp>
      <p:sp>
        <p:nvSpPr>
          <p:cNvPr id="24" name="Round Same Side Corner Rectangle 3">
            <a:extLst>
              <a:ext uri="{FF2B5EF4-FFF2-40B4-BE49-F238E27FC236}">
                <a16:creationId xmlns:a16="http://schemas.microsoft.com/office/drawing/2014/main" id="{743F836D-C9A5-4E40-B1F8-D11515A53790}"/>
              </a:ext>
            </a:extLst>
          </p:cNvPr>
          <p:cNvSpPr/>
          <p:nvPr/>
        </p:nvSpPr>
        <p:spPr>
          <a:xfrm>
            <a:off x="2618753"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Overview</a:t>
            </a:r>
          </a:p>
        </p:txBody>
      </p:sp>
      <p:sp>
        <p:nvSpPr>
          <p:cNvPr id="25" name="Round Same Side Corner Rectangle 3">
            <a:extLst>
              <a:ext uri="{FF2B5EF4-FFF2-40B4-BE49-F238E27FC236}">
                <a16:creationId xmlns:a16="http://schemas.microsoft.com/office/drawing/2014/main" id="{470A27A9-FFDF-2F44-92CA-ABB38F72CE06}"/>
              </a:ext>
            </a:extLst>
          </p:cNvPr>
          <p:cNvSpPr/>
          <p:nvPr/>
        </p:nvSpPr>
        <p:spPr>
          <a:xfrm>
            <a:off x="4100667" y="6420368"/>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26" name="Round Same Side Corner Rectangle 3">
            <a:extLst>
              <a:ext uri="{FF2B5EF4-FFF2-40B4-BE49-F238E27FC236}">
                <a16:creationId xmlns:a16="http://schemas.microsoft.com/office/drawing/2014/main" id="{C5309A3E-C634-9E4A-8608-B82C757DCD84}"/>
              </a:ext>
            </a:extLst>
          </p:cNvPr>
          <p:cNvSpPr/>
          <p:nvPr/>
        </p:nvSpPr>
        <p:spPr>
          <a:xfrm>
            <a:off x="5553697" y="6420369"/>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36" name="Round Same Side Corner Rectangle 3">
            <a:extLst>
              <a:ext uri="{FF2B5EF4-FFF2-40B4-BE49-F238E27FC236}">
                <a16:creationId xmlns:a16="http://schemas.microsoft.com/office/drawing/2014/main" id="{5968B99C-EE0D-FC46-9287-3440FD3B8E33}"/>
              </a:ext>
            </a:extLst>
          </p:cNvPr>
          <p:cNvSpPr/>
          <p:nvPr/>
        </p:nvSpPr>
        <p:spPr>
          <a:xfrm>
            <a:off x="7064495" y="642036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37" name="Round Same Side Corner Rectangle 3">
            <a:extLst>
              <a:ext uri="{FF2B5EF4-FFF2-40B4-BE49-F238E27FC236}">
                <a16:creationId xmlns:a16="http://schemas.microsoft.com/office/drawing/2014/main" id="{72BA9611-41ED-1D4D-A608-B879BBAAA5C6}"/>
              </a:ext>
            </a:extLst>
          </p:cNvPr>
          <p:cNvSpPr/>
          <p:nvPr/>
        </p:nvSpPr>
        <p:spPr>
          <a:xfrm>
            <a:off x="8548469" y="642036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Analysis</a:t>
            </a:r>
          </a:p>
        </p:txBody>
      </p:sp>
      <p:sp>
        <p:nvSpPr>
          <p:cNvPr id="39" name="TextBox 38">
            <a:extLst>
              <a:ext uri="{FF2B5EF4-FFF2-40B4-BE49-F238E27FC236}">
                <a16:creationId xmlns:a16="http://schemas.microsoft.com/office/drawing/2014/main" id="{2478502E-CB75-B241-8EF3-86A1734BB5B1}"/>
              </a:ext>
            </a:extLst>
          </p:cNvPr>
          <p:cNvSpPr txBox="1"/>
          <p:nvPr/>
        </p:nvSpPr>
        <p:spPr>
          <a:xfrm>
            <a:off x="122582" y="152075"/>
            <a:ext cx="11946835" cy="769441"/>
          </a:xfrm>
          <a:prstGeom prst="rect">
            <a:avLst/>
          </a:prstGeom>
          <a:noFill/>
        </p:spPr>
        <p:txBody>
          <a:bodyPr wrap="square" rtlCol="0">
            <a:spAutoFit/>
          </a:bodyPr>
          <a:lstStyle/>
          <a:p>
            <a:pPr algn="ctr"/>
            <a:r>
              <a:rPr lang="en-US" sz="4400">
                <a:latin typeface="+mj-lt"/>
              </a:rPr>
              <a:t>Team Introduction</a:t>
            </a:r>
          </a:p>
        </p:txBody>
      </p:sp>
      <p:sp>
        <p:nvSpPr>
          <p:cNvPr id="40" name="Frame 39">
            <a:extLst>
              <a:ext uri="{FF2B5EF4-FFF2-40B4-BE49-F238E27FC236}">
                <a16:creationId xmlns:a16="http://schemas.microsoft.com/office/drawing/2014/main" id="{E9EEED49-EB8D-4E9C-ACA0-52D7A5A1A787}"/>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9CD27F34-BF85-6F4A-92CE-A404F700E39E}"/>
              </a:ext>
            </a:extLst>
          </p:cNvPr>
          <p:cNvSpPr>
            <a:spLocks noGrp="1"/>
          </p:cNvSpPr>
          <p:nvPr>
            <p:ph type="sldNum" sz="quarter" idx="12"/>
          </p:nvPr>
        </p:nvSpPr>
        <p:spPr/>
        <p:txBody>
          <a:bodyPr/>
          <a:lstStyle/>
          <a:p>
            <a:fld id="{C4DBD04E-AB01-A44E-9296-3407D4751369}" type="slidenum">
              <a:rPr lang="en-US" smtClean="0"/>
              <a:t>3</a:t>
            </a:fld>
            <a:endParaRPr lang="en-US"/>
          </a:p>
        </p:txBody>
      </p:sp>
    </p:spTree>
    <p:extLst>
      <p:ext uri="{BB962C8B-B14F-4D97-AF65-F5344CB8AC3E}">
        <p14:creationId xmlns:p14="http://schemas.microsoft.com/office/powerpoint/2010/main" val="2808160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07886"/>
          </a:xfrm>
          <a:prstGeom prst="rect">
            <a:avLst/>
          </a:prstGeom>
          <a:noFill/>
        </p:spPr>
        <p:txBody>
          <a:bodyPr wrap="square" rtlCol="0">
            <a:spAutoFit/>
          </a:bodyPr>
          <a:lstStyle/>
          <a:p>
            <a:pPr lvl="0" algn="ctr"/>
            <a:r>
              <a:rPr lang="en-US" sz="4000" dirty="0">
                <a:solidFill>
                  <a:schemeClr val="dk1"/>
                </a:solidFill>
                <a:latin typeface="Times New Roman" panose="02020603050405020304" pitchFamily="18" charset="0"/>
                <a:ea typeface="Lato Black"/>
                <a:cs typeface="Times New Roman" panose="02020603050405020304" pitchFamily="18" charset="0"/>
                <a:sym typeface="Lato Black"/>
              </a:rPr>
              <a:t>Products ordered by customers</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25" name="TextBox 24">
            <a:extLst>
              <a:ext uri="{FF2B5EF4-FFF2-40B4-BE49-F238E27FC236}">
                <a16:creationId xmlns:a16="http://schemas.microsoft.com/office/drawing/2014/main" id="{B900EF69-0C22-4EEC-A2B0-BA4253396F14}"/>
              </a:ext>
            </a:extLst>
          </p:cNvPr>
          <p:cNvSpPr txBox="1"/>
          <p:nvPr/>
        </p:nvSpPr>
        <p:spPr>
          <a:xfrm>
            <a:off x="8771860" y="2867748"/>
            <a:ext cx="3268655" cy="2246769"/>
          </a:xfrm>
          <a:prstGeom prst="rect">
            <a:avLst/>
          </a:prstGeom>
          <a:noFill/>
        </p:spPr>
        <p:txBody>
          <a:bodyPr wrap="square" rtlCol="0" anchor="t">
            <a:spAutoFit/>
          </a:bodyPr>
          <a:lstStyle/>
          <a:p>
            <a:r>
              <a:rPr lang="en-IN" sz="2000">
                <a:latin typeface="Times New Roman"/>
                <a:cs typeface="Times New Roman"/>
              </a:rPr>
              <a:t>Highest : Customers </a:t>
            </a:r>
            <a:endParaRPr lang="en-IN" sz="2000" dirty="0">
              <a:latin typeface="Times New Roman" panose="02020603050405020304" pitchFamily="18" charset="0"/>
              <a:cs typeface="Times New Roman" panose="02020603050405020304" pitchFamily="18" charset="0"/>
            </a:endParaRPr>
          </a:p>
          <a:p>
            <a:r>
              <a:rPr lang="en-IN" sz="2000">
                <a:latin typeface="Times New Roman"/>
                <a:cs typeface="Times New Roman"/>
              </a:rPr>
              <a:t>        - DistributionNOW</a:t>
            </a:r>
            <a:endParaRPr lang="en-IN" sz="2000" dirty="0">
              <a:latin typeface="Times New Roman" panose="02020603050405020304" pitchFamily="18" charset="0"/>
              <a:cs typeface="Times New Roman" panose="02020603050405020304" pitchFamily="18" charset="0"/>
            </a:endParaRPr>
          </a:p>
          <a:p>
            <a:endParaRPr lang="en-IN" sz="2000">
              <a:latin typeface="Times New Roman"/>
              <a:cs typeface="Times New Roman"/>
            </a:endParaRPr>
          </a:p>
          <a:p>
            <a:r>
              <a:rPr lang="en-IN" sz="2000">
                <a:latin typeface="Times New Roman"/>
                <a:cs typeface="Times New Roman"/>
              </a:rPr>
              <a:t>Highest : Distributor</a:t>
            </a:r>
            <a:endParaRPr lang="en-IN"/>
          </a:p>
          <a:p>
            <a:r>
              <a:rPr lang="en-IN" sz="2000" dirty="0">
                <a:latin typeface="Times New Roman" panose="02020603050405020304" pitchFamily="18" charset="0"/>
                <a:cs typeface="Times New Roman" panose="02020603050405020304" pitchFamily="18" charset="0"/>
              </a:rPr>
              <a:t>        - Control Equipment, Inc</a:t>
            </a:r>
          </a:p>
          <a:p>
            <a:r>
              <a:rPr lang="en-IN" sz="2000" dirty="0">
                <a:latin typeface="Times New Roman" panose="02020603050405020304" pitchFamily="18" charset="0"/>
                <a:cs typeface="Times New Roman" panose="02020603050405020304" pitchFamily="18" charset="0"/>
              </a:rPr>
              <a:t>Lowest : Export Distributor</a:t>
            </a:r>
          </a:p>
          <a:p>
            <a:endParaRPr lang="en-IN" sz="2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E7D9E66-4F12-45BD-B809-1C27F397F519}"/>
              </a:ext>
            </a:extLst>
          </p:cNvPr>
          <p:cNvPicPr>
            <a:picLocks noChangeAspect="1"/>
          </p:cNvPicPr>
          <p:nvPr/>
        </p:nvPicPr>
        <p:blipFill>
          <a:blip r:embed="rId3"/>
          <a:stretch>
            <a:fillRect/>
          </a:stretch>
        </p:blipFill>
        <p:spPr>
          <a:xfrm>
            <a:off x="275780" y="1053890"/>
            <a:ext cx="8342883" cy="5162283"/>
          </a:xfrm>
          <a:prstGeom prst="rect">
            <a:avLst/>
          </a:prstGeom>
        </p:spPr>
      </p:pic>
      <p:sp>
        <p:nvSpPr>
          <p:cNvPr id="3" name="Slide Number Placeholder 2">
            <a:extLst>
              <a:ext uri="{FF2B5EF4-FFF2-40B4-BE49-F238E27FC236}">
                <a16:creationId xmlns:a16="http://schemas.microsoft.com/office/drawing/2014/main" id="{8E92B0EB-F7B3-5540-B97E-A07D906F522B}"/>
              </a:ext>
            </a:extLst>
          </p:cNvPr>
          <p:cNvSpPr>
            <a:spLocks noGrp="1"/>
          </p:cNvSpPr>
          <p:nvPr>
            <p:ph type="sldNum" sz="quarter" idx="12"/>
          </p:nvPr>
        </p:nvSpPr>
        <p:spPr/>
        <p:txBody>
          <a:bodyPr/>
          <a:lstStyle/>
          <a:p>
            <a:fld id="{C4DBD04E-AB01-A44E-9296-3407D4751369}" type="slidenum">
              <a:rPr lang="en-US" smtClean="0"/>
              <a:t>30</a:t>
            </a:fld>
            <a:endParaRPr lang="en-US"/>
          </a:p>
        </p:txBody>
      </p:sp>
    </p:spTree>
    <p:extLst>
      <p:ext uri="{BB962C8B-B14F-4D97-AF65-F5344CB8AC3E}">
        <p14:creationId xmlns:p14="http://schemas.microsoft.com/office/powerpoint/2010/main" val="1604001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07886"/>
          </a:xfrm>
          <a:prstGeom prst="rect">
            <a:avLst/>
          </a:prstGeom>
          <a:noFill/>
        </p:spPr>
        <p:txBody>
          <a:bodyPr wrap="square" rtlCol="0">
            <a:spAutoFit/>
          </a:bodyPr>
          <a:lstStyle/>
          <a:p>
            <a:pPr lvl="0" algn="ctr"/>
            <a:r>
              <a:rPr lang="en-US" sz="4000">
                <a:solidFill>
                  <a:schemeClr val="dk1"/>
                </a:solidFill>
                <a:latin typeface="+mj-lt"/>
                <a:ea typeface="Lato Black"/>
                <a:cs typeface="Times New Roman" panose="02020603050405020304" pitchFamily="18" charset="0"/>
                <a:sym typeface="Lato Black"/>
              </a:rPr>
              <a:t>Average Products ordered each month</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pic>
        <p:nvPicPr>
          <p:cNvPr id="14" name="Picture 13">
            <a:extLst>
              <a:ext uri="{FF2B5EF4-FFF2-40B4-BE49-F238E27FC236}">
                <a16:creationId xmlns:a16="http://schemas.microsoft.com/office/drawing/2014/main" id="{76FE564A-E4F8-4105-B65C-2B276CA6616D}"/>
              </a:ext>
            </a:extLst>
          </p:cNvPr>
          <p:cNvPicPr>
            <a:picLocks noChangeAspect="1"/>
          </p:cNvPicPr>
          <p:nvPr/>
        </p:nvPicPr>
        <p:blipFill>
          <a:blip r:embed="rId3"/>
          <a:stretch>
            <a:fillRect/>
          </a:stretch>
        </p:blipFill>
        <p:spPr>
          <a:xfrm>
            <a:off x="398828" y="1254160"/>
            <a:ext cx="8775993" cy="4652166"/>
          </a:xfrm>
          <a:prstGeom prst="rect">
            <a:avLst/>
          </a:prstGeom>
        </p:spPr>
      </p:pic>
      <p:grpSp>
        <p:nvGrpSpPr>
          <p:cNvPr id="2" name="Group 1">
            <a:extLst>
              <a:ext uri="{FF2B5EF4-FFF2-40B4-BE49-F238E27FC236}">
                <a16:creationId xmlns:a16="http://schemas.microsoft.com/office/drawing/2014/main" id="{9881172F-A330-47A7-AF64-8C84E6E188BE}"/>
              </a:ext>
            </a:extLst>
          </p:cNvPr>
          <p:cNvGrpSpPr/>
          <p:nvPr/>
        </p:nvGrpSpPr>
        <p:grpSpPr>
          <a:xfrm>
            <a:off x="9174821" y="3915150"/>
            <a:ext cx="3017179" cy="2080818"/>
            <a:chOff x="7982958" y="1992427"/>
            <a:chExt cx="2369132" cy="1699057"/>
          </a:xfrm>
        </p:grpSpPr>
        <p:grpSp>
          <p:nvGrpSpPr>
            <p:cNvPr id="15" name="Group 14">
              <a:extLst>
                <a:ext uri="{FF2B5EF4-FFF2-40B4-BE49-F238E27FC236}">
                  <a16:creationId xmlns:a16="http://schemas.microsoft.com/office/drawing/2014/main" id="{CAE2BE72-41A0-4ABC-85C0-4A5C819E36FF}"/>
                </a:ext>
              </a:extLst>
            </p:cNvPr>
            <p:cNvGrpSpPr/>
            <p:nvPr/>
          </p:nvGrpSpPr>
          <p:grpSpPr>
            <a:xfrm>
              <a:off x="7982958" y="1992427"/>
              <a:ext cx="2369132" cy="1669972"/>
              <a:chOff x="16874833" y="5649487"/>
              <a:chExt cx="2369132" cy="1669972"/>
            </a:xfrm>
          </p:grpSpPr>
          <p:sp>
            <p:nvSpPr>
              <p:cNvPr id="18" name="TextBox 17">
                <a:extLst>
                  <a:ext uri="{FF2B5EF4-FFF2-40B4-BE49-F238E27FC236}">
                    <a16:creationId xmlns:a16="http://schemas.microsoft.com/office/drawing/2014/main" id="{7EF6AFFC-EAA9-4102-98C8-AAA787EE8F15}"/>
                  </a:ext>
                </a:extLst>
              </p:cNvPr>
              <p:cNvSpPr txBox="1"/>
              <p:nvPr/>
            </p:nvSpPr>
            <p:spPr>
              <a:xfrm>
                <a:off x="16874836" y="5673436"/>
                <a:ext cx="2369129" cy="326703"/>
              </a:xfrm>
              <a:prstGeom prst="rect">
                <a:avLst/>
              </a:prstGeom>
              <a:noFill/>
            </p:spPr>
            <p:txBody>
              <a:bodyPr wrap="square" rtlCol="0">
                <a:spAutoFit/>
              </a:bodyPr>
              <a:lstStyle/>
              <a:p>
                <a:r>
                  <a:rPr lang="en-IN" sz="2000">
                    <a:latin typeface="+mj-lt"/>
                    <a:cs typeface="Times New Roman" panose="02020603050405020304" pitchFamily="18" charset="0"/>
                  </a:rPr>
                  <a:t>Jan – Apr or May </a:t>
                </a:r>
              </a:p>
            </p:txBody>
          </p:sp>
          <p:sp>
            <p:nvSpPr>
              <p:cNvPr id="19" name="TextBox 18">
                <a:extLst>
                  <a:ext uri="{FF2B5EF4-FFF2-40B4-BE49-F238E27FC236}">
                    <a16:creationId xmlns:a16="http://schemas.microsoft.com/office/drawing/2014/main" id="{5459F789-6F56-4B08-93F0-FDC7D5619AB1}"/>
                  </a:ext>
                </a:extLst>
              </p:cNvPr>
              <p:cNvSpPr txBox="1"/>
              <p:nvPr/>
            </p:nvSpPr>
            <p:spPr>
              <a:xfrm>
                <a:off x="16874834" y="6323571"/>
                <a:ext cx="2369129" cy="326703"/>
              </a:xfrm>
              <a:prstGeom prst="rect">
                <a:avLst/>
              </a:prstGeom>
              <a:noFill/>
            </p:spPr>
            <p:txBody>
              <a:bodyPr wrap="square" rtlCol="0">
                <a:spAutoFit/>
              </a:bodyPr>
              <a:lstStyle/>
              <a:p>
                <a:r>
                  <a:rPr lang="en-IN" sz="2000">
                    <a:latin typeface="+mj-lt"/>
                    <a:cs typeface="Times New Roman" panose="02020603050405020304" pitchFamily="18" charset="0"/>
                  </a:rPr>
                  <a:t>May - Aug </a:t>
                </a:r>
              </a:p>
            </p:txBody>
          </p:sp>
          <p:sp>
            <p:nvSpPr>
              <p:cNvPr id="20" name="TextBox 19">
                <a:extLst>
                  <a:ext uri="{FF2B5EF4-FFF2-40B4-BE49-F238E27FC236}">
                    <a16:creationId xmlns:a16="http://schemas.microsoft.com/office/drawing/2014/main" id="{FAA1EB38-0D86-4879-834F-1EFC1995B5B7}"/>
                  </a:ext>
                </a:extLst>
              </p:cNvPr>
              <p:cNvSpPr txBox="1"/>
              <p:nvPr/>
            </p:nvSpPr>
            <p:spPr>
              <a:xfrm>
                <a:off x="16874833" y="6992756"/>
                <a:ext cx="2369129" cy="326703"/>
              </a:xfrm>
              <a:prstGeom prst="rect">
                <a:avLst/>
              </a:prstGeom>
              <a:noFill/>
            </p:spPr>
            <p:txBody>
              <a:bodyPr wrap="square" rtlCol="0">
                <a:spAutoFit/>
              </a:bodyPr>
              <a:lstStyle/>
              <a:p>
                <a:r>
                  <a:rPr lang="en-IN" sz="2000">
                    <a:latin typeface="+mj-lt"/>
                    <a:cs typeface="Times New Roman" panose="02020603050405020304" pitchFamily="18" charset="0"/>
                  </a:rPr>
                  <a:t>Aug - Dec</a:t>
                </a:r>
              </a:p>
            </p:txBody>
          </p:sp>
          <p:sp>
            <p:nvSpPr>
              <p:cNvPr id="22" name="Arrow: Up 21">
                <a:extLst>
                  <a:ext uri="{FF2B5EF4-FFF2-40B4-BE49-F238E27FC236}">
                    <a16:creationId xmlns:a16="http://schemas.microsoft.com/office/drawing/2014/main" id="{F727E69A-4608-448B-B0CB-3C77552CD090}"/>
                  </a:ext>
                </a:extLst>
              </p:cNvPr>
              <p:cNvSpPr/>
              <p:nvPr/>
            </p:nvSpPr>
            <p:spPr>
              <a:xfrm>
                <a:off x="18111184" y="6323571"/>
                <a:ext cx="253871" cy="332617"/>
              </a:xfrm>
              <a:prstGeom prs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sp>
            <p:nvSpPr>
              <p:cNvPr id="23" name="Arrow: Down 22">
                <a:extLst>
                  <a:ext uri="{FF2B5EF4-FFF2-40B4-BE49-F238E27FC236}">
                    <a16:creationId xmlns:a16="http://schemas.microsoft.com/office/drawing/2014/main" id="{F1D2B319-E840-4BA3-B5C3-A634E376D63F}"/>
                  </a:ext>
                </a:extLst>
              </p:cNvPr>
              <p:cNvSpPr/>
              <p:nvPr/>
            </p:nvSpPr>
            <p:spPr>
              <a:xfrm>
                <a:off x="18377995" y="5649487"/>
                <a:ext cx="261553" cy="29227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grpSp>
        <p:sp>
          <p:nvSpPr>
            <p:cNvPr id="24" name="Arrow: Down 23">
              <a:extLst>
                <a:ext uri="{FF2B5EF4-FFF2-40B4-BE49-F238E27FC236}">
                  <a16:creationId xmlns:a16="http://schemas.microsoft.com/office/drawing/2014/main" id="{90460026-8B6B-49E0-9E71-8141422ED33F}"/>
                </a:ext>
              </a:extLst>
            </p:cNvPr>
            <p:cNvSpPr/>
            <p:nvPr/>
          </p:nvSpPr>
          <p:spPr>
            <a:xfrm>
              <a:off x="9232250" y="3412338"/>
              <a:ext cx="253871" cy="27914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grpSp>
      <p:pic>
        <p:nvPicPr>
          <p:cNvPr id="3" name="Picture 2">
            <a:extLst>
              <a:ext uri="{FF2B5EF4-FFF2-40B4-BE49-F238E27FC236}">
                <a16:creationId xmlns:a16="http://schemas.microsoft.com/office/drawing/2014/main" id="{B502E04C-0652-478B-9EC7-0752FFCE8B03}"/>
              </a:ext>
            </a:extLst>
          </p:cNvPr>
          <p:cNvPicPr>
            <a:picLocks noChangeAspect="1"/>
          </p:cNvPicPr>
          <p:nvPr/>
        </p:nvPicPr>
        <p:blipFill>
          <a:blip r:embed="rId4"/>
          <a:stretch>
            <a:fillRect/>
          </a:stretch>
        </p:blipFill>
        <p:spPr>
          <a:xfrm>
            <a:off x="9174821" y="1290557"/>
            <a:ext cx="2484037" cy="2028082"/>
          </a:xfrm>
          <a:prstGeom prst="rect">
            <a:avLst/>
          </a:prstGeom>
        </p:spPr>
      </p:pic>
      <p:sp>
        <p:nvSpPr>
          <p:cNvPr id="4" name="Slide Number Placeholder 3">
            <a:extLst>
              <a:ext uri="{FF2B5EF4-FFF2-40B4-BE49-F238E27FC236}">
                <a16:creationId xmlns:a16="http://schemas.microsoft.com/office/drawing/2014/main" id="{67390E79-6DC7-7242-8ED1-160C27435E4E}"/>
              </a:ext>
            </a:extLst>
          </p:cNvPr>
          <p:cNvSpPr>
            <a:spLocks noGrp="1"/>
          </p:cNvSpPr>
          <p:nvPr>
            <p:ph type="sldNum" sz="quarter" idx="12"/>
          </p:nvPr>
        </p:nvSpPr>
        <p:spPr/>
        <p:txBody>
          <a:bodyPr/>
          <a:lstStyle/>
          <a:p>
            <a:fld id="{C4DBD04E-AB01-A44E-9296-3407D4751369}" type="slidenum">
              <a:rPr lang="en-US" smtClean="0"/>
              <a:t>31</a:t>
            </a:fld>
            <a:endParaRPr lang="en-US"/>
          </a:p>
        </p:txBody>
      </p:sp>
    </p:spTree>
    <p:extLst>
      <p:ext uri="{BB962C8B-B14F-4D97-AF65-F5344CB8AC3E}">
        <p14:creationId xmlns:p14="http://schemas.microsoft.com/office/powerpoint/2010/main" val="1946390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07886"/>
          </a:xfrm>
          <a:prstGeom prst="rect">
            <a:avLst/>
          </a:prstGeom>
          <a:noFill/>
        </p:spPr>
        <p:txBody>
          <a:bodyPr wrap="square" rtlCol="0">
            <a:spAutoFit/>
          </a:bodyPr>
          <a:lstStyle/>
          <a:p>
            <a:pPr lvl="0" algn="ctr"/>
            <a:r>
              <a:rPr lang="en-US" sz="4000">
                <a:solidFill>
                  <a:schemeClr val="dk1"/>
                </a:solidFill>
                <a:latin typeface="+mj-lt"/>
                <a:ea typeface="Lato Black"/>
                <a:cs typeface="Times New Roman" panose="02020603050405020304" pitchFamily="18" charset="0"/>
                <a:sym typeface="Lato Black"/>
              </a:rPr>
              <a:t>Profit per year</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17" name="TextBox 16">
            <a:extLst>
              <a:ext uri="{FF2B5EF4-FFF2-40B4-BE49-F238E27FC236}">
                <a16:creationId xmlns:a16="http://schemas.microsoft.com/office/drawing/2014/main" id="{A0CBC311-25A8-4C53-940B-2A78F7D5E800}"/>
              </a:ext>
            </a:extLst>
          </p:cNvPr>
          <p:cNvSpPr txBox="1"/>
          <p:nvPr/>
        </p:nvSpPr>
        <p:spPr>
          <a:xfrm>
            <a:off x="3736577" y="5476506"/>
            <a:ext cx="4984342" cy="707886"/>
          </a:xfrm>
          <a:prstGeom prst="rect">
            <a:avLst/>
          </a:prstGeom>
          <a:noFill/>
        </p:spPr>
        <p:txBody>
          <a:bodyPr wrap="square" rtlCol="0">
            <a:spAutoFit/>
          </a:bodyPr>
          <a:lstStyle/>
          <a:p>
            <a:r>
              <a:rPr lang="en-IN" sz="2000" dirty="0">
                <a:latin typeface="+mj-lt"/>
                <a:cs typeface="Times New Roman" panose="02020603050405020304" pitchFamily="18" charset="0"/>
              </a:rPr>
              <a:t>After Spring: Profit increased except for 2019</a:t>
            </a:r>
          </a:p>
          <a:p>
            <a:r>
              <a:rPr lang="en-IN" sz="2000" dirty="0">
                <a:latin typeface="+mj-lt"/>
                <a:cs typeface="Times New Roman" panose="02020603050405020304" pitchFamily="18" charset="0"/>
              </a:rPr>
              <a:t>After Summer: Profit declined except for 2017</a:t>
            </a:r>
          </a:p>
        </p:txBody>
      </p:sp>
      <p:pic>
        <p:nvPicPr>
          <p:cNvPr id="5" name="Picture 4">
            <a:extLst>
              <a:ext uri="{FF2B5EF4-FFF2-40B4-BE49-F238E27FC236}">
                <a16:creationId xmlns:a16="http://schemas.microsoft.com/office/drawing/2014/main" id="{50FB3C56-CA29-428E-BDDF-DCE027E89D66}"/>
              </a:ext>
            </a:extLst>
          </p:cNvPr>
          <p:cNvPicPr>
            <a:picLocks noChangeAspect="1"/>
          </p:cNvPicPr>
          <p:nvPr/>
        </p:nvPicPr>
        <p:blipFill>
          <a:blip r:embed="rId3"/>
          <a:stretch>
            <a:fillRect/>
          </a:stretch>
        </p:blipFill>
        <p:spPr>
          <a:xfrm>
            <a:off x="1305634" y="1104186"/>
            <a:ext cx="9844587" cy="4372320"/>
          </a:xfrm>
          <a:prstGeom prst="rect">
            <a:avLst/>
          </a:prstGeom>
        </p:spPr>
      </p:pic>
      <p:sp>
        <p:nvSpPr>
          <p:cNvPr id="2" name="Slide Number Placeholder 1">
            <a:extLst>
              <a:ext uri="{FF2B5EF4-FFF2-40B4-BE49-F238E27FC236}">
                <a16:creationId xmlns:a16="http://schemas.microsoft.com/office/drawing/2014/main" id="{9A4EE2B8-4B8E-7346-9CB9-CD413F540618}"/>
              </a:ext>
            </a:extLst>
          </p:cNvPr>
          <p:cNvSpPr>
            <a:spLocks noGrp="1"/>
          </p:cNvSpPr>
          <p:nvPr>
            <p:ph type="sldNum" sz="quarter" idx="12"/>
          </p:nvPr>
        </p:nvSpPr>
        <p:spPr/>
        <p:txBody>
          <a:bodyPr/>
          <a:lstStyle/>
          <a:p>
            <a:fld id="{C4DBD04E-AB01-A44E-9296-3407D4751369}" type="slidenum">
              <a:rPr lang="en-US" smtClean="0"/>
              <a:t>32</a:t>
            </a:fld>
            <a:endParaRPr lang="en-US"/>
          </a:p>
        </p:txBody>
      </p:sp>
    </p:spTree>
    <p:extLst>
      <p:ext uri="{BB962C8B-B14F-4D97-AF65-F5344CB8AC3E}">
        <p14:creationId xmlns:p14="http://schemas.microsoft.com/office/powerpoint/2010/main" val="648595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07886"/>
          </a:xfrm>
          <a:prstGeom prst="rect">
            <a:avLst/>
          </a:prstGeom>
          <a:noFill/>
        </p:spPr>
        <p:txBody>
          <a:bodyPr wrap="square" rtlCol="0">
            <a:spAutoFit/>
          </a:bodyPr>
          <a:lstStyle/>
          <a:p>
            <a:pPr lvl="0" algn="ctr"/>
            <a:r>
              <a:rPr lang="en-US" sz="4000">
                <a:solidFill>
                  <a:schemeClr val="dk1"/>
                </a:solidFill>
                <a:latin typeface="+mj-lt"/>
                <a:ea typeface="Lato Black"/>
                <a:cs typeface="Times New Roman" panose="02020603050405020304" pitchFamily="18" charset="0"/>
                <a:sym typeface="Lato Black"/>
              </a:rPr>
              <a:t>Major profits from a city in TX</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pic>
        <p:nvPicPr>
          <p:cNvPr id="16" name="Picture 15">
            <a:extLst>
              <a:ext uri="{FF2B5EF4-FFF2-40B4-BE49-F238E27FC236}">
                <a16:creationId xmlns:a16="http://schemas.microsoft.com/office/drawing/2014/main" id="{8296AD7E-AA3E-4F7F-B9A7-F2F9FF8BF712}"/>
              </a:ext>
            </a:extLst>
          </p:cNvPr>
          <p:cNvPicPr>
            <a:picLocks noChangeAspect="1"/>
          </p:cNvPicPr>
          <p:nvPr/>
        </p:nvPicPr>
        <p:blipFill>
          <a:blip r:embed="rId3"/>
          <a:stretch>
            <a:fillRect/>
          </a:stretch>
        </p:blipFill>
        <p:spPr>
          <a:xfrm>
            <a:off x="1002109" y="1136646"/>
            <a:ext cx="9960417" cy="4339453"/>
          </a:xfrm>
          <a:prstGeom prst="rect">
            <a:avLst/>
          </a:prstGeom>
        </p:spPr>
      </p:pic>
      <p:sp>
        <p:nvSpPr>
          <p:cNvPr id="17" name="TextBox 16">
            <a:extLst>
              <a:ext uri="{FF2B5EF4-FFF2-40B4-BE49-F238E27FC236}">
                <a16:creationId xmlns:a16="http://schemas.microsoft.com/office/drawing/2014/main" id="{757ED10F-434D-4C0B-AE8E-64BB6157FFED}"/>
              </a:ext>
            </a:extLst>
          </p:cNvPr>
          <p:cNvSpPr txBox="1"/>
          <p:nvPr/>
        </p:nvSpPr>
        <p:spPr>
          <a:xfrm>
            <a:off x="1994927" y="5476099"/>
            <a:ext cx="3281265" cy="707886"/>
          </a:xfrm>
          <a:prstGeom prst="rect">
            <a:avLst/>
          </a:prstGeom>
          <a:noFill/>
        </p:spPr>
        <p:txBody>
          <a:bodyPr wrap="square" rtlCol="0">
            <a:spAutoFit/>
          </a:bodyPr>
          <a:lstStyle/>
          <a:p>
            <a:r>
              <a:rPr lang="en-IN" sz="2000" dirty="0">
                <a:latin typeface="+mj-lt"/>
                <a:cs typeface="Times New Roman" panose="02020603050405020304" pitchFamily="18" charset="0"/>
              </a:rPr>
              <a:t>Highest : Odessa(49.08M)</a:t>
            </a:r>
          </a:p>
          <a:p>
            <a:r>
              <a:rPr lang="en-IN" sz="2000" dirty="0">
                <a:latin typeface="+mj-lt"/>
                <a:cs typeface="Times New Roman" panose="02020603050405020304" pitchFamily="18" charset="0"/>
              </a:rPr>
              <a:t>Lowest : Van(-283)</a:t>
            </a:r>
          </a:p>
        </p:txBody>
      </p:sp>
      <p:sp>
        <p:nvSpPr>
          <p:cNvPr id="2" name="Slide Number Placeholder 1">
            <a:extLst>
              <a:ext uri="{FF2B5EF4-FFF2-40B4-BE49-F238E27FC236}">
                <a16:creationId xmlns:a16="http://schemas.microsoft.com/office/drawing/2014/main" id="{C96DB659-FF46-5E45-B4C4-AC22E7407CC0}"/>
              </a:ext>
            </a:extLst>
          </p:cNvPr>
          <p:cNvSpPr>
            <a:spLocks noGrp="1"/>
          </p:cNvSpPr>
          <p:nvPr>
            <p:ph type="sldNum" sz="quarter" idx="12"/>
          </p:nvPr>
        </p:nvSpPr>
        <p:spPr/>
        <p:txBody>
          <a:bodyPr/>
          <a:lstStyle/>
          <a:p>
            <a:fld id="{C4DBD04E-AB01-A44E-9296-3407D4751369}" type="slidenum">
              <a:rPr lang="en-US" smtClean="0"/>
              <a:t>33</a:t>
            </a:fld>
            <a:endParaRPr lang="en-US"/>
          </a:p>
        </p:txBody>
      </p:sp>
    </p:spTree>
    <p:extLst>
      <p:ext uri="{BB962C8B-B14F-4D97-AF65-F5344CB8AC3E}">
        <p14:creationId xmlns:p14="http://schemas.microsoft.com/office/powerpoint/2010/main" val="2902956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07886"/>
          </a:xfrm>
          <a:prstGeom prst="rect">
            <a:avLst/>
          </a:prstGeom>
          <a:noFill/>
        </p:spPr>
        <p:txBody>
          <a:bodyPr wrap="square" rtlCol="0">
            <a:spAutoFit/>
          </a:bodyPr>
          <a:lstStyle/>
          <a:p>
            <a:pPr lvl="0" algn="ctr"/>
            <a:r>
              <a:rPr lang="en-US" sz="4000">
                <a:solidFill>
                  <a:schemeClr val="dk1"/>
                </a:solidFill>
                <a:latin typeface="+mj-lt"/>
                <a:ea typeface="Lato Black"/>
                <a:cs typeface="Times New Roman" panose="02020603050405020304" pitchFamily="18" charset="0"/>
                <a:sym typeface="Lato Black"/>
              </a:rPr>
              <a:t>Quantity ordered Texas</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pic>
        <p:nvPicPr>
          <p:cNvPr id="14" name="Picture 13">
            <a:extLst>
              <a:ext uri="{FF2B5EF4-FFF2-40B4-BE49-F238E27FC236}">
                <a16:creationId xmlns:a16="http://schemas.microsoft.com/office/drawing/2014/main" id="{C6EEE481-4C2F-46E7-95B4-29A230218967}"/>
              </a:ext>
            </a:extLst>
          </p:cNvPr>
          <p:cNvPicPr>
            <a:picLocks noChangeAspect="1"/>
          </p:cNvPicPr>
          <p:nvPr/>
        </p:nvPicPr>
        <p:blipFill rotWithShape="1">
          <a:blip r:embed="rId3"/>
          <a:srcRect l="1049" t="8040" r="2566" b="1900"/>
          <a:stretch/>
        </p:blipFill>
        <p:spPr>
          <a:xfrm>
            <a:off x="539726" y="1266862"/>
            <a:ext cx="7519754" cy="4722176"/>
          </a:xfrm>
          <a:prstGeom prst="rect">
            <a:avLst/>
          </a:prstGeom>
        </p:spPr>
      </p:pic>
      <p:sp>
        <p:nvSpPr>
          <p:cNvPr id="18" name="TextBox 17">
            <a:extLst>
              <a:ext uri="{FF2B5EF4-FFF2-40B4-BE49-F238E27FC236}">
                <a16:creationId xmlns:a16="http://schemas.microsoft.com/office/drawing/2014/main" id="{F8F92D49-DC4F-4F49-9D9D-E2FFF3DDD716}"/>
              </a:ext>
            </a:extLst>
          </p:cNvPr>
          <p:cNvSpPr txBox="1"/>
          <p:nvPr/>
        </p:nvSpPr>
        <p:spPr>
          <a:xfrm>
            <a:off x="8385043" y="4565904"/>
            <a:ext cx="3806957" cy="1015663"/>
          </a:xfrm>
          <a:prstGeom prst="rect">
            <a:avLst/>
          </a:prstGeom>
          <a:noFill/>
        </p:spPr>
        <p:txBody>
          <a:bodyPr wrap="square" rtlCol="0">
            <a:spAutoFit/>
          </a:bodyPr>
          <a:lstStyle/>
          <a:p>
            <a:r>
              <a:rPr lang="en-IN" sz="2000" dirty="0">
                <a:latin typeface="+mj-lt"/>
                <a:cs typeface="Times New Roman" panose="02020603050405020304" pitchFamily="18" charset="0"/>
              </a:rPr>
              <a:t>Excluded Aftermarket</a:t>
            </a:r>
          </a:p>
          <a:p>
            <a:r>
              <a:rPr lang="en-IN" sz="2000" dirty="0">
                <a:latin typeface="+mj-lt"/>
                <a:cs typeface="Times New Roman" panose="02020603050405020304" pitchFamily="18" charset="0"/>
              </a:rPr>
              <a:t>After Market – 2596.466K(71.2%)</a:t>
            </a:r>
          </a:p>
          <a:p>
            <a:r>
              <a:rPr lang="en-IN" sz="2000" dirty="0">
                <a:latin typeface="+mj-lt"/>
                <a:cs typeface="Times New Roman" panose="02020603050405020304" pitchFamily="18" charset="0"/>
              </a:rPr>
              <a:t>Glycol Pumps – 3.85K</a:t>
            </a:r>
          </a:p>
        </p:txBody>
      </p:sp>
      <p:sp>
        <p:nvSpPr>
          <p:cNvPr id="2" name="Slide Number Placeholder 1">
            <a:extLst>
              <a:ext uri="{FF2B5EF4-FFF2-40B4-BE49-F238E27FC236}">
                <a16:creationId xmlns:a16="http://schemas.microsoft.com/office/drawing/2014/main" id="{84AAC619-76E8-7F4D-B8A7-B3557B185F21}"/>
              </a:ext>
            </a:extLst>
          </p:cNvPr>
          <p:cNvSpPr>
            <a:spLocks noGrp="1"/>
          </p:cNvSpPr>
          <p:nvPr>
            <p:ph type="sldNum" sz="quarter" idx="12"/>
          </p:nvPr>
        </p:nvSpPr>
        <p:spPr/>
        <p:txBody>
          <a:bodyPr/>
          <a:lstStyle/>
          <a:p>
            <a:fld id="{C4DBD04E-AB01-A44E-9296-3407D4751369}" type="slidenum">
              <a:rPr lang="en-US" smtClean="0"/>
              <a:t>34</a:t>
            </a:fld>
            <a:endParaRPr lang="en-US"/>
          </a:p>
        </p:txBody>
      </p:sp>
      <p:pic>
        <p:nvPicPr>
          <p:cNvPr id="3" name="Picture 2">
            <a:extLst>
              <a:ext uri="{FF2B5EF4-FFF2-40B4-BE49-F238E27FC236}">
                <a16:creationId xmlns:a16="http://schemas.microsoft.com/office/drawing/2014/main" id="{3AA106A3-F5B9-4399-9D36-F8B6270094A7}"/>
              </a:ext>
            </a:extLst>
          </p:cNvPr>
          <p:cNvPicPr>
            <a:picLocks noChangeAspect="1"/>
          </p:cNvPicPr>
          <p:nvPr/>
        </p:nvPicPr>
        <p:blipFill>
          <a:blip r:embed="rId4"/>
          <a:stretch>
            <a:fillRect/>
          </a:stretch>
        </p:blipFill>
        <p:spPr>
          <a:xfrm>
            <a:off x="8385043" y="1472565"/>
            <a:ext cx="2189768" cy="2202649"/>
          </a:xfrm>
          <a:prstGeom prst="rect">
            <a:avLst/>
          </a:prstGeom>
        </p:spPr>
      </p:pic>
    </p:spTree>
    <p:extLst>
      <p:ext uri="{BB962C8B-B14F-4D97-AF65-F5344CB8AC3E}">
        <p14:creationId xmlns:p14="http://schemas.microsoft.com/office/powerpoint/2010/main" val="2307524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Frame 5">
            <a:extLst>
              <a:ext uri="{FF2B5EF4-FFF2-40B4-BE49-F238E27FC236}">
                <a16:creationId xmlns:a16="http://schemas.microsoft.com/office/drawing/2014/main" id="{AA998AEE-18A2-C848-9FAE-2B4FA5C654E1}"/>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Google Shape;45;p2">
            <a:extLst>
              <a:ext uri="{FF2B5EF4-FFF2-40B4-BE49-F238E27FC236}">
                <a16:creationId xmlns:a16="http://schemas.microsoft.com/office/drawing/2014/main" id="{E4D7C2D8-EEA5-454D-9EBC-AF21DCA0F0A8}"/>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40D1A5-DC7C-9348-9C7B-D5880299CB16}"/>
              </a:ext>
            </a:extLst>
          </p:cNvPr>
          <p:cNvSpPr txBox="1"/>
          <p:nvPr/>
        </p:nvSpPr>
        <p:spPr>
          <a:xfrm>
            <a:off x="122582" y="152075"/>
            <a:ext cx="11946835" cy="707886"/>
          </a:xfrm>
          <a:prstGeom prst="rect">
            <a:avLst/>
          </a:prstGeom>
          <a:noFill/>
        </p:spPr>
        <p:txBody>
          <a:bodyPr wrap="square" rtlCol="0">
            <a:spAutoFit/>
          </a:bodyPr>
          <a:lstStyle/>
          <a:p>
            <a:pPr lvl="0" algn="ctr"/>
            <a:r>
              <a:rPr lang="en-US" sz="4000">
                <a:solidFill>
                  <a:schemeClr val="dk1"/>
                </a:solidFill>
                <a:latin typeface="+mj-lt"/>
                <a:ea typeface="Lato Black"/>
                <a:cs typeface="Times New Roman" panose="02020603050405020304" pitchFamily="18" charset="0"/>
                <a:sym typeface="Lato Black"/>
              </a:rPr>
              <a:t>Quantity shipped each month</a:t>
            </a:r>
          </a:p>
        </p:txBody>
      </p:sp>
      <p:sp>
        <p:nvSpPr>
          <p:cNvPr id="9" name="Round Same Side Corner Rectangle 3">
            <a:extLst>
              <a:ext uri="{FF2B5EF4-FFF2-40B4-BE49-F238E27FC236}">
                <a16:creationId xmlns:a16="http://schemas.microsoft.com/office/drawing/2014/main" id="{670C67A5-56D7-7748-B4E0-6A3F3C21727E}"/>
              </a:ext>
            </a:extLst>
          </p:cNvPr>
          <p:cNvSpPr/>
          <p:nvPr/>
        </p:nvSpPr>
        <p:spPr>
          <a:xfrm>
            <a:off x="85766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Analysis</a:t>
            </a:r>
          </a:p>
        </p:txBody>
      </p:sp>
      <p:sp>
        <p:nvSpPr>
          <p:cNvPr id="10" name="Round Same Side Corner Rectangle 3">
            <a:extLst>
              <a:ext uri="{FF2B5EF4-FFF2-40B4-BE49-F238E27FC236}">
                <a16:creationId xmlns:a16="http://schemas.microsoft.com/office/drawing/2014/main" id="{14E89EB1-C69B-1A43-83A9-1ABC2EA7782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1" name="Round Same Side Corner Rectangle 3">
            <a:extLst>
              <a:ext uri="{FF2B5EF4-FFF2-40B4-BE49-F238E27FC236}">
                <a16:creationId xmlns:a16="http://schemas.microsoft.com/office/drawing/2014/main" id="{53FB287B-C28A-1141-A5A1-5E2238EA93EA}"/>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2" name="Round Same Side Corner Rectangle 3">
            <a:extLst>
              <a:ext uri="{FF2B5EF4-FFF2-40B4-BE49-F238E27FC236}">
                <a16:creationId xmlns:a16="http://schemas.microsoft.com/office/drawing/2014/main" id="{427B0C45-44B4-3347-9F94-84A0108DFA4B}"/>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13" name="Round Same Side Corner Rectangle 3">
            <a:extLst>
              <a:ext uri="{FF2B5EF4-FFF2-40B4-BE49-F238E27FC236}">
                <a16:creationId xmlns:a16="http://schemas.microsoft.com/office/drawing/2014/main" id="{235A5323-8D53-6F46-B930-C888F99810B2}"/>
              </a:ext>
            </a:extLst>
          </p:cNvPr>
          <p:cNvSpPr/>
          <p:nvPr/>
        </p:nvSpPr>
        <p:spPr>
          <a:xfrm>
            <a:off x="7062200" y="641042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pic>
        <p:nvPicPr>
          <p:cNvPr id="14" name="Picture 13">
            <a:extLst>
              <a:ext uri="{FF2B5EF4-FFF2-40B4-BE49-F238E27FC236}">
                <a16:creationId xmlns:a16="http://schemas.microsoft.com/office/drawing/2014/main" id="{8BDFE52A-495F-4EE1-942A-081850355133}"/>
              </a:ext>
            </a:extLst>
          </p:cNvPr>
          <p:cNvPicPr>
            <a:picLocks noChangeAspect="1"/>
          </p:cNvPicPr>
          <p:nvPr/>
        </p:nvPicPr>
        <p:blipFill>
          <a:blip r:embed="rId3"/>
          <a:stretch>
            <a:fillRect/>
          </a:stretch>
        </p:blipFill>
        <p:spPr>
          <a:xfrm>
            <a:off x="401355" y="1281950"/>
            <a:ext cx="8616718" cy="4187458"/>
          </a:xfrm>
          <a:prstGeom prst="rect">
            <a:avLst/>
          </a:prstGeom>
        </p:spPr>
      </p:pic>
      <p:sp>
        <p:nvSpPr>
          <p:cNvPr id="15" name="TextBox 14">
            <a:extLst>
              <a:ext uri="{FF2B5EF4-FFF2-40B4-BE49-F238E27FC236}">
                <a16:creationId xmlns:a16="http://schemas.microsoft.com/office/drawing/2014/main" id="{5378B38A-73C1-44CA-AF48-5C88EA21EB78}"/>
              </a:ext>
            </a:extLst>
          </p:cNvPr>
          <p:cNvSpPr txBox="1"/>
          <p:nvPr/>
        </p:nvSpPr>
        <p:spPr>
          <a:xfrm>
            <a:off x="9018073" y="4447427"/>
            <a:ext cx="2704555" cy="707886"/>
          </a:xfrm>
          <a:prstGeom prst="rect">
            <a:avLst/>
          </a:prstGeom>
          <a:noFill/>
        </p:spPr>
        <p:txBody>
          <a:bodyPr wrap="square" rtlCol="0">
            <a:spAutoFit/>
          </a:bodyPr>
          <a:lstStyle/>
          <a:p>
            <a:r>
              <a:rPr lang="en-IN" sz="2000" dirty="0">
                <a:latin typeface="+mj-lt"/>
                <a:cs typeface="Times New Roman" panose="02020603050405020304" pitchFamily="18" charset="0"/>
              </a:rPr>
              <a:t>Lowest: July 2016</a:t>
            </a:r>
          </a:p>
          <a:p>
            <a:r>
              <a:rPr lang="en-IN" sz="2000" dirty="0">
                <a:latin typeface="+mj-lt"/>
                <a:cs typeface="Times New Roman" panose="02020603050405020304" pitchFamily="18" charset="0"/>
              </a:rPr>
              <a:t>Highest: February 2014</a:t>
            </a:r>
          </a:p>
        </p:txBody>
      </p:sp>
      <p:pic>
        <p:nvPicPr>
          <p:cNvPr id="3" name="Picture 2">
            <a:extLst>
              <a:ext uri="{FF2B5EF4-FFF2-40B4-BE49-F238E27FC236}">
                <a16:creationId xmlns:a16="http://schemas.microsoft.com/office/drawing/2014/main" id="{2F87C601-B5D8-428E-B01B-BD962554DDCC}"/>
              </a:ext>
            </a:extLst>
          </p:cNvPr>
          <p:cNvPicPr>
            <a:picLocks noChangeAspect="1"/>
          </p:cNvPicPr>
          <p:nvPr/>
        </p:nvPicPr>
        <p:blipFill>
          <a:blip r:embed="rId4"/>
          <a:stretch>
            <a:fillRect/>
          </a:stretch>
        </p:blipFill>
        <p:spPr>
          <a:xfrm>
            <a:off x="9136138" y="1500743"/>
            <a:ext cx="1139241" cy="1994219"/>
          </a:xfrm>
          <a:prstGeom prst="rect">
            <a:avLst/>
          </a:prstGeom>
        </p:spPr>
      </p:pic>
      <p:sp>
        <p:nvSpPr>
          <p:cNvPr id="2" name="Slide Number Placeholder 1">
            <a:extLst>
              <a:ext uri="{FF2B5EF4-FFF2-40B4-BE49-F238E27FC236}">
                <a16:creationId xmlns:a16="http://schemas.microsoft.com/office/drawing/2014/main" id="{CDB46766-8E7D-CD4D-84D5-0D31339933D6}"/>
              </a:ext>
            </a:extLst>
          </p:cNvPr>
          <p:cNvSpPr>
            <a:spLocks noGrp="1"/>
          </p:cNvSpPr>
          <p:nvPr>
            <p:ph type="sldNum" sz="quarter" idx="12"/>
          </p:nvPr>
        </p:nvSpPr>
        <p:spPr/>
        <p:txBody>
          <a:bodyPr/>
          <a:lstStyle/>
          <a:p>
            <a:fld id="{C4DBD04E-AB01-A44E-9296-3407D4751369}" type="slidenum">
              <a:rPr lang="en-US" smtClean="0"/>
              <a:t>35</a:t>
            </a:fld>
            <a:endParaRPr lang="en-US"/>
          </a:p>
        </p:txBody>
      </p:sp>
      <p:sp>
        <p:nvSpPr>
          <p:cNvPr id="16" name="TextBox 15">
            <a:extLst>
              <a:ext uri="{FF2B5EF4-FFF2-40B4-BE49-F238E27FC236}">
                <a16:creationId xmlns:a16="http://schemas.microsoft.com/office/drawing/2014/main" id="{08668FBF-20E3-42E9-860F-3950F63EBB1E}"/>
              </a:ext>
            </a:extLst>
          </p:cNvPr>
          <p:cNvSpPr txBox="1"/>
          <p:nvPr/>
        </p:nvSpPr>
        <p:spPr>
          <a:xfrm>
            <a:off x="2077858" y="5520641"/>
            <a:ext cx="4984342" cy="707886"/>
          </a:xfrm>
          <a:prstGeom prst="rect">
            <a:avLst/>
          </a:prstGeom>
          <a:noFill/>
        </p:spPr>
        <p:txBody>
          <a:bodyPr wrap="square" rtlCol="0">
            <a:spAutoFit/>
          </a:bodyPr>
          <a:lstStyle/>
          <a:p>
            <a:r>
              <a:rPr lang="en-IN" sz="2000" dirty="0">
                <a:latin typeface="+mj-lt"/>
                <a:cs typeface="Times New Roman" panose="02020603050405020304" pitchFamily="18" charset="0"/>
              </a:rPr>
              <a:t>After Spring: Profit increased except for 2019</a:t>
            </a:r>
          </a:p>
          <a:p>
            <a:r>
              <a:rPr lang="en-IN" sz="2000" dirty="0">
                <a:latin typeface="+mj-lt"/>
                <a:cs typeface="Times New Roman" panose="02020603050405020304" pitchFamily="18" charset="0"/>
              </a:rPr>
              <a:t>After Summer: Profit declined except for 2017</a:t>
            </a:r>
          </a:p>
        </p:txBody>
      </p:sp>
    </p:spTree>
    <p:extLst>
      <p:ext uri="{BB962C8B-B14F-4D97-AF65-F5344CB8AC3E}">
        <p14:creationId xmlns:p14="http://schemas.microsoft.com/office/powerpoint/2010/main" val="2357924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40493D-ED03-4C28-ACEE-38D98F2CE078}"/>
              </a:ext>
            </a:extLst>
          </p:cNvPr>
          <p:cNvSpPr/>
          <p:nvPr/>
        </p:nvSpPr>
        <p:spPr>
          <a:xfrm>
            <a:off x="-3194" y="3661355"/>
            <a:ext cx="121920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BB39A9F-E556-4742-91F3-57522BEE03C7}"/>
              </a:ext>
            </a:extLst>
          </p:cNvPr>
          <p:cNvSpPr/>
          <p:nvPr/>
        </p:nvSpPr>
        <p:spPr>
          <a:xfrm>
            <a:off x="1233280" y="3462917"/>
            <a:ext cx="625475" cy="625475"/>
          </a:xfrm>
          <a:prstGeom prst="ellipse">
            <a:avLst/>
          </a:prstGeom>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DF591DA5-BEDB-402C-86C9-F3E4F94BF22F}"/>
              </a:ext>
            </a:extLst>
          </p:cNvPr>
          <p:cNvSpPr/>
          <p:nvPr/>
        </p:nvSpPr>
        <p:spPr>
          <a:xfrm>
            <a:off x="3328780" y="3462917"/>
            <a:ext cx="625475" cy="625475"/>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ABA6FC83-E462-4892-847C-3365DC9EB610}"/>
              </a:ext>
            </a:extLst>
          </p:cNvPr>
          <p:cNvSpPr/>
          <p:nvPr/>
        </p:nvSpPr>
        <p:spPr>
          <a:xfrm>
            <a:off x="5519530" y="3462917"/>
            <a:ext cx="625475" cy="625475"/>
          </a:xfrm>
          <a:prstGeom prst="ellipse">
            <a:avLst/>
          </a:prstGeom>
          <a:solidFill>
            <a:schemeClr val="accent4"/>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5B3B0292-E90E-45F5-91ED-FC7AE600C01F}"/>
              </a:ext>
            </a:extLst>
          </p:cNvPr>
          <p:cNvSpPr/>
          <p:nvPr/>
        </p:nvSpPr>
        <p:spPr>
          <a:xfrm>
            <a:off x="7729330" y="3462917"/>
            <a:ext cx="625475" cy="625475"/>
          </a:xfrm>
          <a:prstGeom prst="ellipse">
            <a:avLst/>
          </a:prstGeom>
          <a:solidFill>
            <a:schemeClr val="accent5"/>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2B9300BF-75C1-46B4-A2E9-097AB3616AD6}"/>
              </a:ext>
            </a:extLst>
          </p:cNvPr>
          <p:cNvSpPr/>
          <p:nvPr/>
        </p:nvSpPr>
        <p:spPr>
          <a:xfrm>
            <a:off x="10186780" y="3462917"/>
            <a:ext cx="625475" cy="625475"/>
          </a:xfrm>
          <a:prstGeom prst="ellipse">
            <a:avLst/>
          </a:prstGeom>
          <a:solidFill>
            <a:schemeClr val="accent6"/>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10488-09C9-4873-9E7B-05933BB40164}"/>
              </a:ext>
            </a:extLst>
          </p:cNvPr>
          <p:cNvSpPr txBox="1"/>
          <p:nvPr/>
        </p:nvSpPr>
        <p:spPr>
          <a:xfrm>
            <a:off x="574360" y="2652357"/>
            <a:ext cx="1962790" cy="461665"/>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effectLst/>
                <a:uLnTx/>
                <a:uFillTx/>
                <a:ea typeface="Noto Sans" panose="020B0502040504020204" pitchFamily="34"/>
                <a:cs typeface="Noto Sans" panose="020B0502040504020204" pitchFamily="34"/>
              </a:rPr>
              <a:t>Founded 1945</a:t>
            </a:r>
          </a:p>
        </p:txBody>
      </p:sp>
      <p:sp>
        <p:nvSpPr>
          <p:cNvPr id="31" name="TextBox 30">
            <a:extLst>
              <a:ext uri="{FF2B5EF4-FFF2-40B4-BE49-F238E27FC236}">
                <a16:creationId xmlns:a16="http://schemas.microsoft.com/office/drawing/2014/main" id="{EC140A3C-972E-4E16-BF62-96E3E4F20234}"/>
              </a:ext>
            </a:extLst>
          </p:cNvPr>
          <p:cNvSpPr txBox="1"/>
          <p:nvPr/>
        </p:nvSpPr>
        <p:spPr>
          <a:xfrm>
            <a:off x="2682217" y="4387009"/>
            <a:ext cx="1962790" cy="461665"/>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t>Location</a:t>
            </a:r>
          </a:p>
        </p:txBody>
      </p:sp>
      <p:sp>
        <p:nvSpPr>
          <p:cNvPr id="33" name="TextBox 32">
            <a:extLst>
              <a:ext uri="{FF2B5EF4-FFF2-40B4-BE49-F238E27FC236}">
                <a16:creationId xmlns:a16="http://schemas.microsoft.com/office/drawing/2014/main" id="{0C6D2D17-B294-49A8-B855-3D01106315F6}"/>
              </a:ext>
            </a:extLst>
          </p:cNvPr>
          <p:cNvSpPr txBox="1"/>
          <p:nvPr/>
        </p:nvSpPr>
        <p:spPr>
          <a:xfrm>
            <a:off x="4802934" y="2652357"/>
            <a:ext cx="2181171" cy="461665"/>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t>Revolutionized</a:t>
            </a:r>
          </a:p>
        </p:txBody>
      </p:sp>
      <p:sp>
        <p:nvSpPr>
          <p:cNvPr id="34" name="TextBox 33">
            <a:extLst>
              <a:ext uri="{FF2B5EF4-FFF2-40B4-BE49-F238E27FC236}">
                <a16:creationId xmlns:a16="http://schemas.microsoft.com/office/drawing/2014/main" id="{48FFCDDC-C535-4CEA-A5B3-64C596BC037F}"/>
              </a:ext>
            </a:extLst>
          </p:cNvPr>
          <p:cNvSpPr txBox="1"/>
          <p:nvPr/>
        </p:nvSpPr>
        <p:spPr>
          <a:xfrm>
            <a:off x="9538090" y="2652357"/>
            <a:ext cx="1962790" cy="461665"/>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t>Brand</a:t>
            </a:r>
          </a:p>
        </p:txBody>
      </p:sp>
      <p:sp>
        <p:nvSpPr>
          <p:cNvPr id="35" name="TextBox 34">
            <a:extLst>
              <a:ext uri="{FF2B5EF4-FFF2-40B4-BE49-F238E27FC236}">
                <a16:creationId xmlns:a16="http://schemas.microsoft.com/office/drawing/2014/main" id="{9FAF0F6A-4BF2-4B76-A7B1-14C5E5D3314E}"/>
              </a:ext>
            </a:extLst>
          </p:cNvPr>
          <p:cNvSpPr txBox="1"/>
          <p:nvPr/>
        </p:nvSpPr>
        <p:spPr>
          <a:xfrm>
            <a:off x="7082766" y="4443761"/>
            <a:ext cx="1962790" cy="461665"/>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t>Product</a:t>
            </a:r>
          </a:p>
        </p:txBody>
      </p:sp>
      <p:sp>
        <p:nvSpPr>
          <p:cNvPr id="39" name="TextBox 38">
            <a:extLst>
              <a:ext uri="{FF2B5EF4-FFF2-40B4-BE49-F238E27FC236}">
                <a16:creationId xmlns:a16="http://schemas.microsoft.com/office/drawing/2014/main" id="{430529B4-EFC8-4092-845B-A63565AEE513}"/>
              </a:ext>
            </a:extLst>
          </p:cNvPr>
          <p:cNvSpPr txBox="1"/>
          <p:nvPr/>
        </p:nvSpPr>
        <p:spPr>
          <a:xfrm>
            <a:off x="1233279" y="3537127"/>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01</a:t>
            </a:r>
            <a:endParaRPr kumimoji="0" lang="en-GB" sz="25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3" name="TextBox 42">
            <a:extLst>
              <a:ext uri="{FF2B5EF4-FFF2-40B4-BE49-F238E27FC236}">
                <a16:creationId xmlns:a16="http://schemas.microsoft.com/office/drawing/2014/main" id="{509B505E-3812-4A49-B70A-B35F6535BA62}"/>
              </a:ext>
            </a:extLst>
          </p:cNvPr>
          <p:cNvSpPr txBox="1"/>
          <p:nvPr/>
        </p:nvSpPr>
        <p:spPr>
          <a:xfrm>
            <a:off x="3328779" y="3537127"/>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01 </a:t>
            </a:r>
            <a:endParaRPr kumimoji="0" lang="en-GB" sz="25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4" name="TextBox 43">
            <a:extLst>
              <a:ext uri="{FF2B5EF4-FFF2-40B4-BE49-F238E27FC236}">
                <a16:creationId xmlns:a16="http://schemas.microsoft.com/office/drawing/2014/main" id="{52CBCC2A-1053-45D9-8BB8-25FBF08A77B6}"/>
              </a:ext>
            </a:extLst>
          </p:cNvPr>
          <p:cNvSpPr txBox="1"/>
          <p:nvPr/>
        </p:nvSpPr>
        <p:spPr>
          <a:xfrm>
            <a:off x="5526457" y="3537127"/>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a:t>
            </a:r>
            <a:r>
              <a:rPr kumimoji="0" lang="en-US"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2</a:t>
            </a:r>
            <a:endParaRPr kumimoji="0" lang="en-GB" sz="25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5" name="TextBox 44">
            <a:extLst>
              <a:ext uri="{FF2B5EF4-FFF2-40B4-BE49-F238E27FC236}">
                <a16:creationId xmlns:a16="http://schemas.microsoft.com/office/drawing/2014/main" id="{D3AC7BBC-8186-4AEB-867F-9D58EBAC73A3}"/>
              </a:ext>
            </a:extLst>
          </p:cNvPr>
          <p:cNvSpPr txBox="1"/>
          <p:nvPr/>
        </p:nvSpPr>
        <p:spPr>
          <a:xfrm>
            <a:off x="7729330" y="3537127"/>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a:t>
            </a:r>
            <a:r>
              <a:rPr kumimoji="0" lang="en-US"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3</a:t>
            </a: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 </a:t>
            </a:r>
            <a:endParaRPr kumimoji="0" lang="en-GB" sz="25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6" name="TextBox 45">
            <a:extLst>
              <a:ext uri="{FF2B5EF4-FFF2-40B4-BE49-F238E27FC236}">
                <a16:creationId xmlns:a16="http://schemas.microsoft.com/office/drawing/2014/main" id="{3DBC438E-173F-4C54-9771-7B7D411FC014}"/>
              </a:ext>
            </a:extLst>
          </p:cNvPr>
          <p:cNvSpPr txBox="1"/>
          <p:nvPr/>
        </p:nvSpPr>
        <p:spPr>
          <a:xfrm>
            <a:off x="10193707" y="3537127"/>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a:t>
            </a:r>
            <a:r>
              <a:rPr kumimoji="0" lang="en-US"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4</a:t>
            </a: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 </a:t>
            </a:r>
            <a:endParaRPr kumimoji="0" lang="en-GB" sz="25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59" name="Group 58">
            <a:extLst>
              <a:ext uri="{FF2B5EF4-FFF2-40B4-BE49-F238E27FC236}">
                <a16:creationId xmlns:a16="http://schemas.microsoft.com/office/drawing/2014/main" id="{903A0901-A81B-4E6C-A11D-468C1F785881}"/>
              </a:ext>
            </a:extLst>
          </p:cNvPr>
          <p:cNvGrpSpPr/>
          <p:nvPr/>
        </p:nvGrpSpPr>
        <p:grpSpPr>
          <a:xfrm>
            <a:off x="1143941" y="4386539"/>
            <a:ext cx="792412" cy="966537"/>
            <a:chOff x="7931851" y="2464731"/>
            <a:chExt cx="1002842" cy="1223210"/>
          </a:xfrm>
          <a:solidFill>
            <a:schemeClr val="tx1"/>
          </a:solidFill>
        </p:grpSpPr>
        <p:sp>
          <p:nvSpPr>
            <p:cNvPr id="60" name="Freeform 5">
              <a:extLst>
                <a:ext uri="{FF2B5EF4-FFF2-40B4-BE49-F238E27FC236}">
                  <a16:creationId xmlns:a16="http://schemas.microsoft.com/office/drawing/2014/main" id="{8B7396AB-1A53-44C2-A10B-CE3D5486600B}"/>
                </a:ext>
              </a:extLst>
            </p:cNvPr>
            <p:cNvSpPr>
              <a:spLocks noEditPoints="1"/>
            </p:cNvSpPr>
            <p:nvPr/>
          </p:nvSpPr>
          <p:spPr bwMode="auto">
            <a:xfrm>
              <a:off x="8120806" y="2650831"/>
              <a:ext cx="623981" cy="1037110"/>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61" name="Freeform 6">
              <a:extLst>
                <a:ext uri="{FF2B5EF4-FFF2-40B4-BE49-F238E27FC236}">
                  <a16:creationId xmlns:a16="http://schemas.microsoft.com/office/drawing/2014/main" id="{F61465E4-E99D-45F6-874E-993662E5A5E7}"/>
                </a:ext>
              </a:extLst>
            </p:cNvPr>
            <p:cNvSpPr>
              <a:spLocks noEditPoints="1"/>
            </p:cNvSpPr>
            <p:nvPr/>
          </p:nvSpPr>
          <p:spPr bwMode="auto">
            <a:xfrm>
              <a:off x="8193151" y="2944496"/>
              <a:ext cx="44264" cy="75201"/>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2" name="Freeform 7">
              <a:extLst>
                <a:ext uri="{FF2B5EF4-FFF2-40B4-BE49-F238E27FC236}">
                  <a16:creationId xmlns:a16="http://schemas.microsoft.com/office/drawing/2014/main" id="{BEBBAC99-18C6-46D7-89D9-4ACAB0B023C0}"/>
                </a:ext>
              </a:extLst>
            </p:cNvPr>
            <p:cNvSpPr>
              <a:spLocks noEditPoints="1"/>
            </p:cNvSpPr>
            <p:nvPr/>
          </p:nvSpPr>
          <p:spPr bwMode="auto">
            <a:xfrm>
              <a:off x="8215045" y="3044923"/>
              <a:ext cx="160397" cy="25749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3" name="Freeform 8">
              <a:extLst>
                <a:ext uri="{FF2B5EF4-FFF2-40B4-BE49-F238E27FC236}">
                  <a16:creationId xmlns:a16="http://schemas.microsoft.com/office/drawing/2014/main" id="{D0E393A3-CB2D-40B8-A86E-FCF311972565}"/>
                </a:ext>
              </a:extLst>
            </p:cNvPr>
            <p:cNvSpPr>
              <a:spLocks noEditPoints="1"/>
            </p:cNvSpPr>
            <p:nvPr/>
          </p:nvSpPr>
          <p:spPr bwMode="auto">
            <a:xfrm>
              <a:off x="8585816" y="3030644"/>
              <a:ext cx="71870" cy="8900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4" name="Freeform 9">
              <a:extLst>
                <a:ext uri="{FF2B5EF4-FFF2-40B4-BE49-F238E27FC236}">
                  <a16:creationId xmlns:a16="http://schemas.microsoft.com/office/drawing/2014/main" id="{99A29F46-5FA8-464B-BC2A-F7C11D93A9C3}"/>
                </a:ext>
              </a:extLst>
            </p:cNvPr>
            <p:cNvSpPr>
              <a:spLocks noEditPoints="1"/>
            </p:cNvSpPr>
            <p:nvPr/>
          </p:nvSpPr>
          <p:spPr bwMode="auto">
            <a:xfrm>
              <a:off x="8413044" y="2724603"/>
              <a:ext cx="259397" cy="28271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5" name="Freeform 10">
              <a:extLst>
                <a:ext uri="{FF2B5EF4-FFF2-40B4-BE49-F238E27FC236}">
                  <a16:creationId xmlns:a16="http://schemas.microsoft.com/office/drawing/2014/main" id="{0A1FA990-F864-4A35-9069-23FD82247B5C}"/>
                </a:ext>
              </a:extLst>
            </p:cNvPr>
            <p:cNvSpPr>
              <a:spLocks noEditPoints="1"/>
            </p:cNvSpPr>
            <p:nvPr/>
          </p:nvSpPr>
          <p:spPr bwMode="auto">
            <a:xfrm>
              <a:off x="8413044" y="2464731"/>
              <a:ext cx="39980" cy="152306"/>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6" name="Freeform 11">
              <a:extLst>
                <a:ext uri="{FF2B5EF4-FFF2-40B4-BE49-F238E27FC236}">
                  <a16:creationId xmlns:a16="http://schemas.microsoft.com/office/drawing/2014/main" id="{EB8750D4-6DDE-414D-AEAB-917CB3D58BBA}"/>
                </a:ext>
              </a:extLst>
            </p:cNvPr>
            <p:cNvSpPr>
              <a:spLocks noEditPoints="1"/>
            </p:cNvSpPr>
            <p:nvPr/>
          </p:nvSpPr>
          <p:spPr bwMode="auto">
            <a:xfrm>
              <a:off x="8169830" y="2526606"/>
              <a:ext cx="101379" cy="14088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7" name="Freeform 12">
              <a:extLst>
                <a:ext uri="{FF2B5EF4-FFF2-40B4-BE49-F238E27FC236}">
                  <a16:creationId xmlns:a16="http://schemas.microsoft.com/office/drawing/2014/main" id="{0E72F140-EE42-4846-97EE-BF52E45C2DBD}"/>
                </a:ext>
              </a:extLst>
            </p:cNvPr>
            <p:cNvSpPr>
              <a:spLocks noEditPoints="1"/>
            </p:cNvSpPr>
            <p:nvPr/>
          </p:nvSpPr>
          <p:spPr bwMode="auto">
            <a:xfrm>
              <a:off x="8730507" y="3132975"/>
              <a:ext cx="142311" cy="99951"/>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8" name="Freeform 13">
              <a:extLst>
                <a:ext uri="{FF2B5EF4-FFF2-40B4-BE49-F238E27FC236}">
                  <a16:creationId xmlns:a16="http://schemas.microsoft.com/office/drawing/2014/main" id="{893869F7-E4BE-449B-8275-34F5EB50A2B2}"/>
                </a:ext>
              </a:extLst>
            </p:cNvPr>
            <p:cNvSpPr>
              <a:spLocks noEditPoints="1"/>
            </p:cNvSpPr>
            <p:nvPr/>
          </p:nvSpPr>
          <p:spPr bwMode="auto">
            <a:xfrm>
              <a:off x="7993726" y="2704613"/>
              <a:ext cx="142311" cy="98999"/>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9" name="Freeform 14">
              <a:extLst>
                <a:ext uri="{FF2B5EF4-FFF2-40B4-BE49-F238E27FC236}">
                  <a16:creationId xmlns:a16="http://schemas.microsoft.com/office/drawing/2014/main" id="{DCE693AB-5CD5-4C0D-9F67-C81836DE185E}"/>
                </a:ext>
              </a:extLst>
            </p:cNvPr>
            <p:cNvSpPr>
              <a:spLocks noEditPoints="1"/>
            </p:cNvSpPr>
            <p:nvPr/>
          </p:nvSpPr>
          <p:spPr bwMode="auto">
            <a:xfrm>
              <a:off x="8782387" y="2949255"/>
              <a:ext cx="152306" cy="40457"/>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0" name="Freeform 15">
              <a:extLst>
                <a:ext uri="{FF2B5EF4-FFF2-40B4-BE49-F238E27FC236}">
                  <a16:creationId xmlns:a16="http://schemas.microsoft.com/office/drawing/2014/main" id="{72C52DB7-FFCD-431E-8675-3BEFA904C931}"/>
                </a:ext>
              </a:extLst>
            </p:cNvPr>
            <p:cNvSpPr>
              <a:spLocks noEditPoints="1"/>
            </p:cNvSpPr>
            <p:nvPr/>
          </p:nvSpPr>
          <p:spPr bwMode="auto">
            <a:xfrm>
              <a:off x="7931851" y="2949255"/>
              <a:ext cx="151355" cy="40457"/>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1" name="Freeform 16">
              <a:extLst>
                <a:ext uri="{FF2B5EF4-FFF2-40B4-BE49-F238E27FC236}">
                  <a16:creationId xmlns:a16="http://schemas.microsoft.com/office/drawing/2014/main" id="{A198F91A-16B8-4D80-A754-8AD875024B9D}"/>
                </a:ext>
              </a:extLst>
            </p:cNvPr>
            <p:cNvSpPr>
              <a:spLocks noEditPoints="1"/>
            </p:cNvSpPr>
            <p:nvPr/>
          </p:nvSpPr>
          <p:spPr bwMode="auto">
            <a:xfrm>
              <a:off x="8730507" y="2704613"/>
              <a:ext cx="142311" cy="98999"/>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2" name="Freeform 17">
              <a:extLst>
                <a:ext uri="{FF2B5EF4-FFF2-40B4-BE49-F238E27FC236}">
                  <a16:creationId xmlns:a16="http://schemas.microsoft.com/office/drawing/2014/main" id="{2DBB8FB5-F55E-421F-8945-ED906760EA19}"/>
                </a:ext>
              </a:extLst>
            </p:cNvPr>
            <p:cNvSpPr>
              <a:spLocks noEditPoints="1"/>
            </p:cNvSpPr>
            <p:nvPr/>
          </p:nvSpPr>
          <p:spPr bwMode="auto">
            <a:xfrm>
              <a:off x="7993726" y="3132975"/>
              <a:ext cx="142311" cy="99951"/>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3" name="Freeform 18">
              <a:extLst>
                <a:ext uri="{FF2B5EF4-FFF2-40B4-BE49-F238E27FC236}">
                  <a16:creationId xmlns:a16="http://schemas.microsoft.com/office/drawing/2014/main" id="{82766AD7-E196-4E65-BDB2-CBBB473BE978}"/>
                </a:ext>
              </a:extLst>
            </p:cNvPr>
            <p:cNvSpPr>
              <a:spLocks noEditPoints="1"/>
            </p:cNvSpPr>
            <p:nvPr/>
          </p:nvSpPr>
          <p:spPr bwMode="auto">
            <a:xfrm>
              <a:off x="8595336" y="2526606"/>
              <a:ext cx="101379" cy="14088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74" name="Google Shape;45;p2">
            <a:extLst>
              <a:ext uri="{FF2B5EF4-FFF2-40B4-BE49-F238E27FC236}">
                <a16:creationId xmlns:a16="http://schemas.microsoft.com/office/drawing/2014/main" id="{F1C4F3A4-ACAA-FA44-B7F6-B03D294F64AF}"/>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75" name="Frame 74">
            <a:extLst>
              <a:ext uri="{FF2B5EF4-FFF2-40B4-BE49-F238E27FC236}">
                <a16:creationId xmlns:a16="http://schemas.microsoft.com/office/drawing/2014/main" id="{C70FAD3C-7F68-CE42-9083-B87E6DF09F25}"/>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B5E56D56-21D0-8646-A034-6BF3A4695A37}"/>
              </a:ext>
            </a:extLst>
          </p:cNvPr>
          <p:cNvSpPr txBox="1"/>
          <p:nvPr/>
        </p:nvSpPr>
        <p:spPr>
          <a:xfrm>
            <a:off x="122582" y="146593"/>
            <a:ext cx="11946835" cy="769441"/>
          </a:xfrm>
          <a:prstGeom prst="rect">
            <a:avLst/>
          </a:prstGeom>
          <a:noFill/>
        </p:spPr>
        <p:txBody>
          <a:bodyPr wrap="square" rtlCol="0">
            <a:spAutoFit/>
          </a:bodyPr>
          <a:lstStyle/>
          <a:p>
            <a:pPr algn="ctr"/>
            <a:r>
              <a:rPr lang="en-US" sz="4400">
                <a:latin typeface="+mj-lt"/>
              </a:rPr>
              <a:t>About Company </a:t>
            </a:r>
          </a:p>
        </p:txBody>
      </p:sp>
      <p:pic>
        <p:nvPicPr>
          <p:cNvPr id="7" name="Picture 6">
            <a:extLst>
              <a:ext uri="{FF2B5EF4-FFF2-40B4-BE49-F238E27FC236}">
                <a16:creationId xmlns:a16="http://schemas.microsoft.com/office/drawing/2014/main" id="{33585EF5-09DF-E54C-BD0E-F1F1F6F00F36}"/>
              </a:ext>
            </a:extLst>
          </p:cNvPr>
          <p:cNvPicPr>
            <a:picLocks noChangeAspect="1"/>
          </p:cNvPicPr>
          <p:nvPr/>
        </p:nvPicPr>
        <p:blipFill>
          <a:blip r:embed="rId3"/>
          <a:stretch>
            <a:fillRect/>
          </a:stretch>
        </p:blipFill>
        <p:spPr>
          <a:xfrm>
            <a:off x="2885454" y="2530413"/>
            <a:ext cx="1222271" cy="705554"/>
          </a:xfrm>
          <a:prstGeom prst="rect">
            <a:avLst/>
          </a:prstGeom>
        </p:spPr>
      </p:pic>
      <p:pic>
        <p:nvPicPr>
          <p:cNvPr id="8" name="Picture 7">
            <a:extLst>
              <a:ext uri="{FF2B5EF4-FFF2-40B4-BE49-F238E27FC236}">
                <a16:creationId xmlns:a16="http://schemas.microsoft.com/office/drawing/2014/main" id="{8279E8F8-08E6-E04A-AC7C-789F26A5FE70}"/>
              </a:ext>
            </a:extLst>
          </p:cNvPr>
          <p:cNvPicPr>
            <a:picLocks noChangeAspect="1"/>
          </p:cNvPicPr>
          <p:nvPr/>
        </p:nvPicPr>
        <p:blipFill>
          <a:blip r:embed="rId4"/>
          <a:stretch>
            <a:fillRect/>
          </a:stretch>
        </p:blipFill>
        <p:spPr>
          <a:xfrm>
            <a:off x="5390223" y="4348444"/>
            <a:ext cx="947327" cy="947327"/>
          </a:xfrm>
          <a:prstGeom prst="rect">
            <a:avLst/>
          </a:prstGeom>
        </p:spPr>
      </p:pic>
      <p:pic>
        <p:nvPicPr>
          <p:cNvPr id="9" name="Picture 8">
            <a:extLst>
              <a:ext uri="{FF2B5EF4-FFF2-40B4-BE49-F238E27FC236}">
                <a16:creationId xmlns:a16="http://schemas.microsoft.com/office/drawing/2014/main" id="{EA48075A-9E9C-1E41-87DC-81C1F443FEAE}"/>
              </a:ext>
            </a:extLst>
          </p:cNvPr>
          <p:cNvPicPr>
            <a:picLocks noChangeAspect="1"/>
          </p:cNvPicPr>
          <p:nvPr/>
        </p:nvPicPr>
        <p:blipFill>
          <a:blip r:embed="rId5"/>
          <a:stretch>
            <a:fillRect/>
          </a:stretch>
        </p:blipFill>
        <p:spPr>
          <a:xfrm>
            <a:off x="7568403" y="2391363"/>
            <a:ext cx="947327" cy="947327"/>
          </a:xfrm>
          <a:prstGeom prst="rect">
            <a:avLst/>
          </a:prstGeom>
        </p:spPr>
      </p:pic>
      <p:pic>
        <p:nvPicPr>
          <p:cNvPr id="10" name="Picture 9">
            <a:extLst>
              <a:ext uri="{FF2B5EF4-FFF2-40B4-BE49-F238E27FC236}">
                <a16:creationId xmlns:a16="http://schemas.microsoft.com/office/drawing/2014/main" id="{3BF159A8-DB12-A44C-B2AA-7467E899A90C}"/>
              </a:ext>
            </a:extLst>
          </p:cNvPr>
          <p:cNvPicPr>
            <a:picLocks noChangeAspect="1"/>
          </p:cNvPicPr>
          <p:nvPr/>
        </p:nvPicPr>
        <p:blipFill>
          <a:blip r:embed="rId6"/>
          <a:stretch>
            <a:fillRect/>
          </a:stretch>
        </p:blipFill>
        <p:spPr>
          <a:xfrm>
            <a:off x="10009534" y="4348516"/>
            <a:ext cx="947327" cy="947327"/>
          </a:xfrm>
          <a:prstGeom prst="rect">
            <a:avLst/>
          </a:prstGeom>
        </p:spPr>
      </p:pic>
      <p:sp>
        <p:nvSpPr>
          <p:cNvPr id="80" name="Round Same Side Corner Rectangle 3">
            <a:extLst>
              <a:ext uri="{FF2B5EF4-FFF2-40B4-BE49-F238E27FC236}">
                <a16:creationId xmlns:a16="http://schemas.microsoft.com/office/drawing/2014/main" id="{545C632A-4C28-0A4C-B9A6-7D9317C49D88}"/>
              </a:ext>
            </a:extLst>
          </p:cNvPr>
          <p:cNvSpPr/>
          <p:nvPr/>
        </p:nvSpPr>
        <p:spPr>
          <a:xfrm>
            <a:off x="4090373"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Business</a:t>
            </a:r>
          </a:p>
        </p:txBody>
      </p:sp>
      <p:sp>
        <p:nvSpPr>
          <p:cNvPr id="81" name="Round Same Side Corner Rectangle 3">
            <a:extLst>
              <a:ext uri="{FF2B5EF4-FFF2-40B4-BE49-F238E27FC236}">
                <a16:creationId xmlns:a16="http://schemas.microsoft.com/office/drawing/2014/main" id="{C69816F4-ECA1-054B-920B-3CBB2C61D167}"/>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82" name="Round Same Side Corner Rectangle 3">
            <a:extLst>
              <a:ext uri="{FF2B5EF4-FFF2-40B4-BE49-F238E27FC236}">
                <a16:creationId xmlns:a16="http://schemas.microsoft.com/office/drawing/2014/main" id="{175AE199-1C95-EB42-984E-55D6E1976D9E}"/>
              </a:ext>
            </a:extLst>
          </p:cNvPr>
          <p:cNvSpPr/>
          <p:nvPr/>
        </p:nvSpPr>
        <p:spPr>
          <a:xfrm>
            <a:off x="5553697" y="6420369"/>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83" name="Round Same Side Corner Rectangle 3">
            <a:extLst>
              <a:ext uri="{FF2B5EF4-FFF2-40B4-BE49-F238E27FC236}">
                <a16:creationId xmlns:a16="http://schemas.microsoft.com/office/drawing/2014/main" id="{448BD4C4-D6C2-B24B-8CC2-B18B68923C91}"/>
              </a:ext>
            </a:extLst>
          </p:cNvPr>
          <p:cNvSpPr/>
          <p:nvPr/>
        </p:nvSpPr>
        <p:spPr>
          <a:xfrm>
            <a:off x="7064495" y="642036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84" name="Round Same Side Corner Rectangle 3">
            <a:extLst>
              <a:ext uri="{FF2B5EF4-FFF2-40B4-BE49-F238E27FC236}">
                <a16:creationId xmlns:a16="http://schemas.microsoft.com/office/drawing/2014/main" id="{DE4A0598-5AA9-394E-B82F-BE04BDD8C2B7}"/>
              </a:ext>
            </a:extLst>
          </p:cNvPr>
          <p:cNvSpPr/>
          <p:nvPr/>
        </p:nvSpPr>
        <p:spPr>
          <a:xfrm>
            <a:off x="8548469" y="642036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Analysis</a:t>
            </a:r>
          </a:p>
        </p:txBody>
      </p:sp>
      <p:sp>
        <p:nvSpPr>
          <p:cNvPr id="3" name="Slide Number Placeholder 2">
            <a:extLst>
              <a:ext uri="{FF2B5EF4-FFF2-40B4-BE49-F238E27FC236}">
                <a16:creationId xmlns:a16="http://schemas.microsoft.com/office/drawing/2014/main" id="{F1606AE2-0953-5A4B-8A69-F12F2FA7E8D1}"/>
              </a:ext>
            </a:extLst>
          </p:cNvPr>
          <p:cNvSpPr>
            <a:spLocks noGrp="1"/>
          </p:cNvSpPr>
          <p:nvPr>
            <p:ph type="sldNum" sz="quarter" idx="12"/>
          </p:nvPr>
        </p:nvSpPr>
        <p:spPr/>
        <p:txBody>
          <a:bodyPr/>
          <a:lstStyle/>
          <a:p>
            <a:fld id="{C4DBD04E-AB01-A44E-9296-3407D4751369}" type="slidenum">
              <a:rPr lang="en-US" smtClean="0"/>
              <a:t>4</a:t>
            </a:fld>
            <a:endParaRPr lang="en-US"/>
          </a:p>
        </p:txBody>
      </p:sp>
    </p:spTree>
    <p:extLst>
      <p:ext uri="{BB962C8B-B14F-4D97-AF65-F5344CB8AC3E}">
        <p14:creationId xmlns:p14="http://schemas.microsoft.com/office/powerpoint/2010/main" val="366232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ame 2">
            <a:extLst>
              <a:ext uri="{FF2B5EF4-FFF2-40B4-BE49-F238E27FC236}">
                <a16:creationId xmlns:a16="http://schemas.microsoft.com/office/drawing/2014/main" id="{968554F4-41EA-3B45-A7A1-09247BE2E5DA}"/>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Google Shape;45;p2">
            <a:extLst>
              <a:ext uri="{FF2B5EF4-FFF2-40B4-BE49-F238E27FC236}">
                <a16:creationId xmlns:a16="http://schemas.microsoft.com/office/drawing/2014/main" id="{C25D9CA5-CA7F-0645-AE3B-259742161005}"/>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0A19CB27-A2FB-EB42-961A-28D165863FD1}"/>
              </a:ext>
            </a:extLst>
          </p:cNvPr>
          <p:cNvPicPr>
            <a:picLocks noChangeAspect="1"/>
          </p:cNvPicPr>
          <p:nvPr/>
        </p:nvPicPr>
        <p:blipFill>
          <a:blip r:embed="rId3"/>
          <a:stretch>
            <a:fillRect/>
          </a:stretch>
        </p:blipFill>
        <p:spPr>
          <a:xfrm>
            <a:off x="736743" y="1158556"/>
            <a:ext cx="10718514" cy="4984545"/>
          </a:xfrm>
          <a:prstGeom prst="rect">
            <a:avLst/>
          </a:prstGeom>
        </p:spPr>
      </p:pic>
      <p:sp>
        <p:nvSpPr>
          <p:cNvPr id="8" name="Round Same Side Corner Rectangle 3">
            <a:extLst>
              <a:ext uri="{FF2B5EF4-FFF2-40B4-BE49-F238E27FC236}">
                <a16:creationId xmlns:a16="http://schemas.microsoft.com/office/drawing/2014/main" id="{248F84BD-80EA-7E45-9F1A-9E3144BCACE9}"/>
              </a:ext>
            </a:extLst>
          </p:cNvPr>
          <p:cNvSpPr/>
          <p:nvPr/>
        </p:nvSpPr>
        <p:spPr>
          <a:xfrm>
            <a:off x="4090373"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Business</a:t>
            </a:r>
          </a:p>
        </p:txBody>
      </p:sp>
      <p:sp>
        <p:nvSpPr>
          <p:cNvPr id="9" name="Round Same Side Corner Rectangle 3">
            <a:extLst>
              <a:ext uri="{FF2B5EF4-FFF2-40B4-BE49-F238E27FC236}">
                <a16:creationId xmlns:a16="http://schemas.microsoft.com/office/drawing/2014/main" id="{351EF1DB-A428-B04D-B4B0-6F92909F05F6}"/>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10" name="Round Same Side Corner Rectangle 3">
            <a:extLst>
              <a:ext uri="{FF2B5EF4-FFF2-40B4-BE49-F238E27FC236}">
                <a16:creationId xmlns:a16="http://schemas.microsoft.com/office/drawing/2014/main" id="{9BA002CB-6B5E-1549-92AC-C7042938C578}"/>
              </a:ext>
            </a:extLst>
          </p:cNvPr>
          <p:cNvSpPr/>
          <p:nvPr/>
        </p:nvSpPr>
        <p:spPr>
          <a:xfrm>
            <a:off x="5553697" y="6420369"/>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11" name="Round Same Side Corner Rectangle 3">
            <a:extLst>
              <a:ext uri="{FF2B5EF4-FFF2-40B4-BE49-F238E27FC236}">
                <a16:creationId xmlns:a16="http://schemas.microsoft.com/office/drawing/2014/main" id="{22543E04-6441-3C4D-9E47-025CC00FDC98}"/>
              </a:ext>
            </a:extLst>
          </p:cNvPr>
          <p:cNvSpPr/>
          <p:nvPr/>
        </p:nvSpPr>
        <p:spPr>
          <a:xfrm>
            <a:off x="7064495" y="642036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12" name="Round Same Side Corner Rectangle 3">
            <a:extLst>
              <a:ext uri="{FF2B5EF4-FFF2-40B4-BE49-F238E27FC236}">
                <a16:creationId xmlns:a16="http://schemas.microsoft.com/office/drawing/2014/main" id="{06E6D39F-FB95-4043-B135-29FF7EEB7EFA}"/>
              </a:ext>
            </a:extLst>
          </p:cNvPr>
          <p:cNvSpPr/>
          <p:nvPr/>
        </p:nvSpPr>
        <p:spPr>
          <a:xfrm>
            <a:off x="8548469" y="642036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Analysis</a:t>
            </a:r>
          </a:p>
        </p:txBody>
      </p:sp>
      <p:sp>
        <p:nvSpPr>
          <p:cNvPr id="18" name="TextBox 17">
            <a:extLst>
              <a:ext uri="{FF2B5EF4-FFF2-40B4-BE49-F238E27FC236}">
                <a16:creationId xmlns:a16="http://schemas.microsoft.com/office/drawing/2014/main" id="{49C72908-6F88-AE4A-A59F-4D22D1AC97A4}"/>
              </a:ext>
            </a:extLst>
          </p:cNvPr>
          <p:cNvSpPr txBox="1"/>
          <p:nvPr/>
        </p:nvSpPr>
        <p:spPr>
          <a:xfrm>
            <a:off x="122582" y="152075"/>
            <a:ext cx="11946835" cy="769441"/>
          </a:xfrm>
          <a:prstGeom prst="rect">
            <a:avLst/>
          </a:prstGeom>
          <a:noFill/>
        </p:spPr>
        <p:txBody>
          <a:bodyPr wrap="square" rtlCol="0">
            <a:spAutoFit/>
          </a:bodyPr>
          <a:lstStyle/>
          <a:p>
            <a:pPr algn="ctr"/>
            <a:r>
              <a:rPr lang="en-US" sz="4400">
                <a:latin typeface="+mj-lt"/>
              </a:rPr>
              <a:t>Business Problem</a:t>
            </a:r>
          </a:p>
        </p:txBody>
      </p:sp>
      <p:sp>
        <p:nvSpPr>
          <p:cNvPr id="2" name="Slide Number Placeholder 1">
            <a:extLst>
              <a:ext uri="{FF2B5EF4-FFF2-40B4-BE49-F238E27FC236}">
                <a16:creationId xmlns:a16="http://schemas.microsoft.com/office/drawing/2014/main" id="{7A6F6877-6157-D447-9751-23494C83726E}"/>
              </a:ext>
            </a:extLst>
          </p:cNvPr>
          <p:cNvSpPr>
            <a:spLocks noGrp="1"/>
          </p:cNvSpPr>
          <p:nvPr>
            <p:ph type="sldNum" sz="quarter" idx="12"/>
          </p:nvPr>
        </p:nvSpPr>
        <p:spPr/>
        <p:txBody>
          <a:bodyPr/>
          <a:lstStyle/>
          <a:p>
            <a:fld id="{C4DBD04E-AB01-A44E-9296-3407D4751369}" type="slidenum">
              <a:rPr lang="en-US" smtClean="0"/>
              <a:t>5</a:t>
            </a:fld>
            <a:endParaRPr lang="en-US"/>
          </a:p>
        </p:txBody>
      </p:sp>
      <p:sp>
        <p:nvSpPr>
          <p:cNvPr id="5" name="Rectangle 4">
            <a:extLst>
              <a:ext uri="{FF2B5EF4-FFF2-40B4-BE49-F238E27FC236}">
                <a16:creationId xmlns:a16="http://schemas.microsoft.com/office/drawing/2014/main" id="{A05A0437-7F2A-4840-A752-DB0118569F21}"/>
              </a:ext>
            </a:extLst>
          </p:cNvPr>
          <p:cNvSpPr/>
          <p:nvPr/>
        </p:nvSpPr>
        <p:spPr>
          <a:xfrm>
            <a:off x="4945769" y="5141137"/>
            <a:ext cx="2646263"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A65BEF-CADD-4645-8541-0340FF77F3A6}"/>
              </a:ext>
            </a:extLst>
          </p:cNvPr>
          <p:cNvSpPr txBox="1"/>
          <p:nvPr/>
        </p:nvSpPr>
        <p:spPr>
          <a:xfrm>
            <a:off x="5160301" y="5174699"/>
            <a:ext cx="2217198" cy="830997"/>
          </a:xfrm>
          <a:prstGeom prst="rect">
            <a:avLst/>
          </a:prstGeom>
          <a:noFill/>
        </p:spPr>
        <p:txBody>
          <a:bodyPr wrap="square" rtlCol="0">
            <a:spAutoFit/>
          </a:bodyPr>
          <a:lstStyle/>
          <a:p>
            <a:pPr algn="ctr"/>
            <a:r>
              <a:rPr lang="en-US" sz="2400">
                <a:latin typeface="+mj-lt"/>
              </a:rPr>
              <a:t>Product Categorization </a:t>
            </a:r>
          </a:p>
        </p:txBody>
      </p:sp>
      <p:sp>
        <p:nvSpPr>
          <p:cNvPr id="14" name="Rectangle 13">
            <a:extLst>
              <a:ext uri="{FF2B5EF4-FFF2-40B4-BE49-F238E27FC236}">
                <a16:creationId xmlns:a16="http://schemas.microsoft.com/office/drawing/2014/main" id="{46BA8483-5B7D-3A49-A1EA-B1B1FAE46377}"/>
              </a:ext>
            </a:extLst>
          </p:cNvPr>
          <p:cNvSpPr/>
          <p:nvPr/>
        </p:nvSpPr>
        <p:spPr>
          <a:xfrm>
            <a:off x="744315" y="5171270"/>
            <a:ext cx="2646263"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A14C306-C6C1-DA49-BA77-B8C5B5AE5081}"/>
              </a:ext>
            </a:extLst>
          </p:cNvPr>
          <p:cNvSpPr txBox="1"/>
          <p:nvPr/>
        </p:nvSpPr>
        <p:spPr>
          <a:xfrm>
            <a:off x="958847" y="5204832"/>
            <a:ext cx="2217198" cy="830997"/>
          </a:xfrm>
          <a:prstGeom prst="rect">
            <a:avLst/>
          </a:prstGeom>
          <a:noFill/>
        </p:spPr>
        <p:txBody>
          <a:bodyPr wrap="square" rtlCol="0">
            <a:spAutoFit/>
          </a:bodyPr>
          <a:lstStyle/>
          <a:p>
            <a:pPr algn="ctr"/>
            <a:r>
              <a:rPr lang="en-US" sz="2400">
                <a:latin typeface="+mj-lt"/>
              </a:rPr>
              <a:t>Rigorous Process</a:t>
            </a:r>
          </a:p>
        </p:txBody>
      </p:sp>
    </p:spTree>
    <p:extLst>
      <p:ext uri="{BB962C8B-B14F-4D97-AF65-F5344CB8AC3E}">
        <p14:creationId xmlns:p14="http://schemas.microsoft.com/office/powerpoint/2010/main" val="35057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9018073" y="2533463"/>
            <a:ext cx="1625649" cy="1680261"/>
            <a:chOff x="5995988" y="2712903"/>
            <a:chExt cx="2457450" cy="2587625"/>
          </a:xfrm>
        </p:grpSpPr>
        <p:sp>
          <p:nvSpPr>
            <p:cNvPr id="7" name="Freeform 6"/>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Frame 14">
            <a:extLst>
              <a:ext uri="{FF2B5EF4-FFF2-40B4-BE49-F238E27FC236}">
                <a16:creationId xmlns:a16="http://schemas.microsoft.com/office/drawing/2014/main" id="{2DAE2A32-915B-9046-9A21-8CDEFE6A7445}"/>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Google Shape;45;p2">
            <a:extLst>
              <a:ext uri="{FF2B5EF4-FFF2-40B4-BE49-F238E27FC236}">
                <a16:creationId xmlns:a16="http://schemas.microsoft.com/office/drawing/2014/main" id="{170880F4-BB2E-7B42-8283-3C7981856E2D}"/>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ED8AC715-0593-2149-A2CB-D40B3C1804AD}"/>
              </a:ext>
            </a:extLst>
          </p:cNvPr>
          <p:cNvSpPr txBox="1"/>
          <p:nvPr/>
        </p:nvSpPr>
        <p:spPr>
          <a:xfrm>
            <a:off x="122582" y="152075"/>
            <a:ext cx="11946835" cy="769441"/>
          </a:xfrm>
          <a:prstGeom prst="rect">
            <a:avLst/>
          </a:prstGeom>
          <a:noFill/>
        </p:spPr>
        <p:txBody>
          <a:bodyPr wrap="square" rtlCol="0" anchor="t">
            <a:spAutoFit/>
          </a:bodyPr>
          <a:lstStyle/>
          <a:p>
            <a:pPr algn="ctr"/>
            <a:r>
              <a:rPr lang="en-US" sz="4400">
                <a:latin typeface="+mj-lt"/>
              </a:rPr>
              <a:t>Business Problem</a:t>
            </a:r>
          </a:p>
        </p:txBody>
      </p:sp>
      <p:sp>
        <p:nvSpPr>
          <p:cNvPr id="21" name="Oval 20">
            <a:extLst>
              <a:ext uri="{FF2B5EF4-FFF2-40B4-BE49-F238E27FC236}">
                <a16:creationId xmlns:a16="http://schemas.microsoft.com/office/drawing/2014/main" id="{CAF3F613-BD16-2448-A823-0FE58AB850B1}"/>
              </a:ext>
            </a:extLst>
          </p:cNvPr>
          <p:cNvSpPr/>
          <p:nvPr/>
        </p:nvSpPr>
        <p:spPr>
          <a:xfrm>
            <a:off x="1500531" y="2710690"/>
            <a:ext cx="1209865" cy="1296222"/>
          </a:xfrm>
          <a:prstGeom prst="ellipse">
            <a:avLst/>
          </a:prstGeom>
          <a:blipFill>
            <a:blip r:embed="rId2"/>
            <a:srcRect/>
            <a:stretch>
              <a:fillRect l="-8000" r="-8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4" name="Picture 3">
            <a:extLst>
              <a:ext uri="{FF2B5EF4-FFF2-40B4-BE49-F238E27FC236}">
                <a16:creationId xmlns:a16="http://schemas.microsoft.com/office/drawing/2014/main" id="{8ABF200B-3A31-D04A-9143-726A5740A5E1}"/>
              </a:ext>
            </a:extLst>
          </p:cNvPr>
          <p:cNvPicPr>
            <a:picLocks noChangeAspect="1"/>
          </p:cNvPicPr>
          <p:nvPr/>
        </p:nvPicPr>
        <p:blipFill>
          <a:blip r:embed="rId3"/>
          <a:stretch>
            <a:fillRect/>
          </a:stretch>
        </p:blipFill>
        <p:spPr>
          <a:xfrm>
            <a:off x="3971844" y="2769078"/>
            <a:ext cx="1209032" cy="1209032"/>
          </a:xfrm>
          <a:prstGeom prst="rect">
            <a:avLst/>
          </a:prstGeom>
        </p:spPr>
      </p:pic>
      <p:sp>
        <p:nvSpPr>
          <p:cNvPr id="22" name="Round Same Side Corner Rectangle 3">
            <a:extLst>
              <a:ext uri="{FF2B5EF4-FFF2-40B4-BE49-F238E27FC236}">
                <a16:creationId xmlns:a16="http://schemas.microsoft.com/office/drawing/2014/main" id="{67F63EC5-3979-9741-85D5-6CA206B04333}"/>
              </a:ext>
            </a:extLst>
          </p:cNvPr>
          <p:cNvSpPr/>
          <p:nvPr/>
        </p:nvSpPr>
        <p:spPr>
          <a:xfrm>
            <a:off x="4090373"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Business</a:t>
            </a:r>
          </a:p>
        </p:txBody>
      </p:sp>
      <p:sp>
        <p:nvSpPr>
          <p:cNvPr id="23" name="Round Same Side Corner Rectangle 3">
            <a:extLst>
              <a:ext uri="{FF2B5EF4-FFF2-40B4-BE49-F238E27FC236}">
                <a16:creationId xmlns:a16="http://schemas.microsoft.com/office/drawing/2014/main" id="{BD825B18-6139-054D-928E-BB22CD57C1AF}"/>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24" name="Round Same Side Corner Rectangle 3">
            <a:extLst>
              <a:ext uri="{FF2B5EF4-FFF2-40B4-BE49-F238E27FC236}">
                <a16:creationId xmlns:a16="http://schemas.microsoft.com/office/drawing/2014/main" id="{CCB0A92B-6035-F545-89D1-6276750EC172}"/>
              </a:ext>
            </a:extLst>
          </p:cNvPr>
          <p:cNvSpPr/>
          <p:nvPr/>
        </p:nvSpPr>
        <p:spPr>
          <a:xfrm>
            <a:off x="5553697" y="6420369"/>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25" name="Round Same Side Corner Rectangle 3">
            <a:extLst>
              <a:ext uri="{FF2B5EF4-FFF2-40B4-BE49-F238E27FC236}">
                <a16:creationId xmlns:a16="http://schemas.microsoft.com/office/drawing/2014/main" id="{CE725814-ACF8-FC44-B8E5-EFDF296E3365}"/>
              </a:ext>
            </a:extLst>
          </p:cNvPr>
          <p:cNvSpPr/>
          <p:nvPr/>
        </p:nvSpPr>
        <p:spPr>
          <a:xfrm>
            <a:off x="7064495" y="642036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26" name="Round Same Side Corner Rectangle 3">
            <a:extLst>
              <a:ext uri="{FF2B5EF4-FFF2-40B4-BE49-F238E27FC236}">
                <a16:creationId xmlns:a16="http://schemas.microsoft.com/office/drawing/2014/main" id="{D286D654-8030-774F-A0FE-83310A03DC8C}"/>
              </a:ext>
            </a:extLst>
          </p:cNvPr>
          <p:cNvSpPr/>
          <p:nvPr/>
        </p:nvSpPr>
        <p:spPr>
          <a:xfrm>
            <a:off x="8548469" y="642036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Analysis</a:t>
            </a:r>
          </a:p>
        </p:txBody>
      </p:sp>
      <p:pic>
        <p:nvPicPr>
          <p:cNvPr id="6" name="Picture 5">
            <a:extLst>
              <a:ext uri="{FF2B5EF4-FFF2-40B4-BE49-F238E27FC236}">
                <a16:creationId xmlns:a16="http://schemas.microsoft.com/office/drawing/2014/main" id="{83836E62-E09A-AE4A-BFBD-8F6F1AA59B61}"/>
              </a:ext>
            </a:extLst>
          </p:cNvPr>
          <p:cNvPicPr>
            <a:picLocks noChangeAspect="1"/>
          </p:cNvPicPr>
          <p:nvPr/>
        </p:nvPicPr>
        <p:blipFill>
          <a:blip r:embed="rId4"/>
          <a:stretch>
            <a:fillRect/>
          </a:stretch>
        </p:blipFill>
        <p:spPr>
          <a:xfrm>
            <a:off x="7939944" y="2994401"/>
            <a:ext cx="713504" cy="713504"/>
          </a:xfrm>
          <a:prstGeom prst="rect">
            <a:avLst/>
          </a:prstGeom>
        </p:spPr>
      </p:pic>
      <p:pic>
        <p:nvPicPr>
          <p:cNvPr id="10" name="Picture 9">
            <a:extLst>
              <a:ext uri="{FF2B5EF4-FFF2-40B4-BE49-F238E27FC236}">
                <a16:creationId xmlns:a16="http://schemas.microsoft.com/office/drawing/2014/main" id="{F1A782DD-659B-5245-98DA-C44BE14A4F1D}"/>
              </a:ext>
            </a:extLst>
          </p:cNvPr>
          <p:cNvPicPr>
            <a:picLocks noChangeAspect="1"/>
          </p:cNvPicPr>
          <p:nvPr/>
        </p:nvPicPr>
        <p:blipFill>
          <a:blip r:embed="rId5"/>
          <a:stretch>
            <a:fillRect/>
          </a:stretch>
        </p:blipFill>
        <p:spPr>
          <a:xfrm>
            <a:off x="2878244" y="3002049"/>
            <a:ext cx="713504" cy="713504"/>
          </a:xfrm>
          <a:prstGeom prst="rect">
            <a:avLst/>
          </a:prstGeom>
        </p:spPr>
      </p:pic>
      <p:pic>
        <p:nvPicPr>
          <p:cNvPr id="27" name="Picture 26">
            <a:extLst>
              <a:ext uri="{FF2B5EF4-FFF2-40B4-BE49-F238E27FC236}">
                <a16:creationId xmlns:a16="http://schemas.microsoft.com/office/drawing/2014/main" id="{59F7F68D-A362-814E-B023-B5D7B125DE2A}"/>
              </a:ext>
            </a:extLst>
          </p:cNvPr>
          <p:cNvPicPr>
            <a:picLocks noChangeAspect="1"/>
          </p:cNvPicPr>
          <p:nvPr/>
        </p:nvPicPr>
        <p:blipFill>
          <a:blip r:embed="rId6"/>
          <a:stretch>
            <a:fillRect/>
          </a:stretch>
        </p:blipFill>
        <p:spPr>
          <a:xfrm>
            <a:off x="6230870" y="2681887"/>
            <a:ext cx="1296223" cy="1296223"/>
          </a:xfrm>
          <a:prstGeom prst="rect">
            <a:avLst/>
          </a:prstGeom>
        </p:spPr>
      </p:pic>
      <p:pic>
        <p:nvPicPr>
          <p:cNvPr id="28" name="Picture 27">
            <a:extLst>
              <a:ext uri="{FF2B5EF4-FFF2-40B4-BE49-F238E27FC236}">
                <a16:creationId xmlns:a16="http://schemas.microsoft.com/office/drawing/2014/main" id="{7A4DDB9F-7904-464D-B7FA-83962EF5E467}"/>
              </a:ext>
            </a:extLst>
          </p:cNvPr>
          <p:cNvPicPr>
            <a:picLocks noChangeAspect="1"/>
          </p:cNvPicPr>
          <p:nvPr/>
        </p:nvPicPr>
        <p:blipFill>
          <a:blip r:embed="rId5"/>
          <a:stretch>
            <a:fillRect/>
          </a:stretch>
        </p:blipFill>
        <p:spPr>
          <a:xfrm>
            <a:off x="5311648" y="2996967"/>
            <a:ext cx="713504" cy="713504"/>
          </a:xfrm>
          <a:prstGeom prst="rect">
            <a:avLst/>
          </a:prstGeom>
        </p:spPr>
      </p:pic>
      <p:sp>
        <p:nvSpPr>
          <p:cNvPr id="29" name="Rectangle 28">
            <a:extLst>
              <a:ext uri="{FF2B5EF4-FFF2-40B4-BE49-F238E27FC236}">
                <a16:creationId xmlns:a16="http://schemas.microsoft.com/office/drawing/2014/main" id="{F2A26BB3-1C2E-514F-B713-13EE5A6835A7}"/>
              </a:ext>
            </a:extLst>
          </p:cNvPr>
          <p:cNvSpPr/>
          <p:nvPr/>
        </p:nvSpPr>
        <p:spPr>
          <a:xfrm>
            <a:off x="6327689" y="2694511"/>
            <a:ext cx="1086240" cy="648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A685340-917C-5941-B021-50BA0C751DD8}"/>
              </a:ext>
            </a:extLst>
          </p:cNvPr>
          <p:cNvPicPr>
            <a:picLocks noChangeAspect="1"/>
          </p:cNvPicPr>
          <p:nvPr/>
        </p:nvPicPr>
        <p:blipFill>
          <a:blip r:embed="rId7">
            <a:duotone>
              <a:schemeClr val="accent2">
                <a:shade val="45000"/>
                <a:satMod val="135000"/>
              </a:schemeClr>
              <a:prstClr val="white"/>
            </a:duotone>
          </a:blip>
          <a:stretch>
            <a:fillRect/>
          </a:stretch>
        </p:blipFill>
        <p:spPr>
          <a:xfrm>
            <a:off x="6214525" y="2818243"/>
            <a:ext cx="511755" cy="511755"/>
          </a:xfrm>
          <a:prstGeom prst="rect">
            <a:avLst/>
          </a:prstGeom>
        </p:spPr>
      </p:pic>
      <p:pic>
        <p:nvPicPr>
          <p:cNvPr id="31" name="Picture 30">
            <a:extLst>
              <a:ext uri="{FF2B5EF4-FFF2-40B4-BE49-F238E27FC236}">
                <a16:creationId xmlns:a16="http://schemas.microsoft.com/office/drawing/2014/main" id="{ED6E968D-DF3F-3645-8AE9-0D565161CD5B}"/>
              </a:ext>
            </a:extLst>
          </p:cNvPr>
          <p:cNvPicPr>
            <a:picLocks noChangeAspect="1"/>
          </p:cNvPicPr>
          <p:nvPr/>
        </p:nvPicPr>
        <p:blipFill>
          <a:blip r:embed="rId8">
            <a:duotone>
              <a:schemeClr val="accent6">
                <a:shade val="45000"/>
                <a:satMod val="135000"/>
              </a:schemeClr>
              <a:prstClr val="white"/>
            </a:duotone>
          </a:blip>
          <a:stretch>
            <a:fillRect/>
          </a:stretch>
        </p:blipFill>
        <p:spPr>
          <a:xfrm>
            <a:off x="6702879" y="2549741"/>
            <a:ext cx="511755" cy="511755"/>
          </a:xfrm>
          <a:prstGeom prst="rect">
            <a:avLst/>
          </a:prstGeom>
        </p:spPr>
      </p:pic>
      <p:pic>
        <p:nvPicPr>
          <p:cNvPr id="32" name="Picture 31">
            <a:extLst>
              <a:ext uri="{FF2B5EF4-FFF2-40B4-BE49-F238E27FC236}">
                <a16:creationId xmlns:a16="http://schemas.microsoft.com/office/drawing/2014/main" id="{CE57F7C1-13A8-874C-AAFC-8F897ED1798A}"/>
              </a:ext>
            </a:extLst>
          </p:cNvPr>
          <p:cNvPicPr>
            <a:picLocks noChangeAspect="1"/>
          </p:cNvPicPr>
          <p:nvPr/>
        </p:nvPicPr>
        <p:blipFill>
          <a:blip r:embed="rId9">
            <a:duotone>
              <a:schemeClr val="accent4">
                <a:shade val="45000"/>
                <a:satMod val="135000"/>
              </a:schemeClr>
              <a:prstClr val="white"/>
            </a:duotone>
          </a:blip>
          <a:stretch>
            <a:fillRect/>
          </a:stretch>
        </p:blipFill>
        <p:spPr>
          <a:xfrm>
            <a:off x="7158051" y="2806522"/>
            <a:ext cx="511755" cy="511755"/>
          </a:xfrm>
          <a:prstGeom prst="rect">
            <a:avLst/>
          </a:prstGeom>
        </p:spPr>
      </p:pic>
      <p:sp>
        <p:nvSpPr>
          <p:cNvPr id="34" name="TextBox 33">
            <a:extLst>
              <a:ext uri="{FF2B5EF4-FFF2-40B4-BE49-F238E27FC236}">
                <a16:creationId xmlns:a16="http://schemas.microsoft.com/office/drawing/2014/main" id="{A7B54668-3303-BB49-B913-F8777B4D55EE}"/>
              </a:ext>
            </a:extLst>
          </p:cNvPr>
          <p:cNvSpPr txBox="1"/>
          <p:nvPr/>
        </p:nvSpPr>
        <p:spPr>
          <a:xfrm>
            <a:off x="1124068" y="4196436"/>
            <a:ext cx="1962790" cy="461665"/>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t>Automated</a:t>
            </a:r>
          </a:p>
        </p:txBody>
      </p:sp>
      <p:sp>
        <p:nvSpPr>
          <p:cNvPr id="35" name="TextBox 34">
            <a:extLst>
              <a:ext uri="{FF2B5EF4-FFF2-40B4-BE49-F238E27FC236}">
                <a16:creationId xmlns:a16="http://schemas.microsoft.com/office/drawing/2014/main" id="{8C84F495-6C33-324C-B88C-1C4074239E82}"/>
              </a:ext>
            </a:extLst>
          </p:cNvPr>
          <p:cNvSpPr txBox="1"/>
          <p:nvPr/>
        </p:nvSpPr>
        <p:spPr>
          <a:xfrm>
            <a:off x="3462385" y="4196435"/>
            <a:ext cx="1962790" cy="461665"/>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t>Data Driven</a:t>
            </a:r>
          </a:p>
        </p:txBody>
      </p:sp>
      <p:sp>
        <p:nvSpPr>
          <p:cNvPr id="36" name="TextBox 35">
            <a:extLst>
              <a:ext uri="{FF2B5EF4-FFF2-40B4-BE49-F238E27FC236}">
                <a16:creationId xmlns:a16="http://schemas.microsoft.com/office/drawing/2014/main" id="{4778CC25-0D1E-AA46-84BD-5E45AFF49C65}"/>
              </a:ext>
            </a:extLst>
          </p:cNvPr>
          <p:cNvSpPr txBox="1"/>
          <p:nvPr/>
        </p:nvSpPr>
        <p:spPr>
          <a:xfrm>
            <a:off x="5877429" y="4193669"/>
            <a:ext cx="2162654" cy="461665"/>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t>Categorization</a:t>
            </a:r>
          </a:p>
        </p:txBody>
      </p:sp>
      <p:sp>
        <p:nvSpPr>
          <p:cNvPr id="37" name="TextBox 36">
            <a:extLst>
              <a:ext uri="{FF2B5EF4-FFF2-40B4-BE49-F238E27FC236}">
                <a16:creationId xmlns:a16="http://schemas.microsoft.com/office/drawing/2014/main" id="{25134BBF-DBA4-494E-B808-69E560E3F0FF}"/>
              </a:ext>
            </a:extLst>
          </p:cNvPr>
          <p:cNvSpPr txBox="1"/>
          <p:nvPr/>
        </p:nvSpPr>
        <p:spPr>
          <a:xfrm>
            <a:off x="8920966" y="4193668"/>
            <a:ext cx="1962790" cy="461665"/>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t>System</a:t>
            </a:r>
          </a:p>
        </p:txBody>
      </p:sp>
      <p:sp>
        <p:nvSpPr>
          <p:cNvPr id="2" name="Slide Number Placeholder 1">
            <a:extLst>
              <a:ext uri="{FF2B5EF4-FFF2-40B4-BE49-F238E27FC236}">
                <a16:creationId xmlns:a16="http://schemas.microsoft.com/office/drawing/2014/main" id="{C87ED80A-F42A-1E49-B613-7CE15C4BF153}"/>
              </a:ext>
            </a:extLst>
          </p:cNvPr>
          <p:cNvSpPr>
            <a:spLocks noGrp="1"/>
          </p:cNvSpPr>
          <p:nvPr>
            <p:ph type="sldNum" sz="quarter" idx="12"/>
          </p:nvPr>
        </p:nvSpPr>
        <p:spPr/>
        <p:txBody>
          <a:bodyPr/>
          <a:lstStyle/>
          <a:p>
            <a:fld id="{C4DBD04E-AB01-A44E-9296-3407D4751369}" type="slidenum">
              <a:rPr lang="en-US" smtClean="0"/>
              <a:t>6</a:t>
            </a:fld>
            <a:endParaRPr lang="en-US"/>
          </a:p>
        </p:txBody>
      </p:sp>
    </p:spTree>
    <p:extLst>
      <p:ext uri="{BB962C8B-B14F-4D97-AF65-F5344CB8AC3E}">
        <p14:creationId xmlns:p14="http://schemas.microsoft.com/office/powerpoint/2010/main" val="931548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ame 62">
            <a:extLst>
              <a:ext uri="{FF2B5EF4-FFF2-40B4-BE49-F238E27FC236}">
                <a16:creationId xmlns:a16="http://schemas.microsoft.com/office/drawing/2014/main" id="{E3F52412-3DB1-DA46-B03F-B05F50BCF7E7}"/>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a:extLst>
              <a:ext uri="{FF2B5EF4-FFF2-40B4-BE49-F238E27FC236}">
                <a16:creationId xmlns:a16="http://schemas.microsoft.com/office/drawing/2014/main" id="{D1952E93-6DB2-1D4C-96DB-7CB047A73983}"/>
              </a:ext>
            </a:extLst>
          </p:cNvPr>
          <p:cNvGrpSpPr/>
          <p:nvPr/>
        </p:nvGrpSpPr>
        <p:grpSpPr>
          <a:xfrm>
            <a:off x="2119525" y="2004704"/>
            <a:ext cx="9409728" cy="3735032"/>
            <a:chOff x="3265208" y="4429286"/>
            <a:chExt cx="20975775" cy="7972575"/>
          </a:xfrm>
        </p:grpSpPr>
        <p:cxnSp>
          <p:nvCxnSpPr>
            <p:cNvPr id="35" name="Straight Connector 34">
              <a:extLst>
                <a:ext uri="{FF2B5EF4-FFF2-40B4-BE49-F238E27FC236}">
                  <a16:creationId xmlns:a16="http://schemas.microsoft.com/office/drawing/2014/main" id="{E1D2E578-099B-9445-8744-A7FDED4B8EE5}"/>
                </a:ext>
              </a:extLst>
            </p:cNvPr>
            <p:cNvCxnSpPr>
              <a:cxnSpLocks/>
            </p:cNvCxnSpPr>
            <p:nvPr/>
          </p:nvCxnSpPr>
          <p:spPr>
            <a:xfrm>
              <a:off x="6946810" y="5434159"/>
              <a:ext cx="0" cy="5928613"/>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A0755FE-6365-2749-A9DB-51988BBBE74D}"/>
                </a:ext>
              </a:extLst>
            </p:cNvPr>
            <p:cNvCxnSpPr/>
            <p:nvPr/>
          </p:nvCxnSpPr>
          <p:spPr>
            <a:xfrm rot="5400000">
              <a:off x="7989233" y="4391736"/>
              <a:ext cx="0" cy="2084847"/>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256CEE6-2294-B24D-89C5-466AB6C540CE}"/>
                </a:ext>
              </a:extLst>
            </p:cNvPr>
            <p:cNvCxnSpPr/>
            <p:nvPr/>
          </p:nvCxnSpPr>
          <p:spPr>
            <a:xfrm rot="5400000">
              <a:off x="7989233" y="7367411"/>
              <a:ext cx="0" cy="2084847"/>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2319F02-6499-C44F-8DED-51409CD31DB5}"/>
                </a:ext>
              </a:extLst>
            </p:cNvPr>
            <p:cNvCxnSpPr/>
            <p:nvPr/>
          </p:nvCxnSpPr>
          <p:spPr>
            <a:xfrm rot="5400000">
              <a:off x="7989233" y="10320350"/>
              <a:ext cx="0" cy="2084847"/>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D36D102-18A4-1241-88D6-23EFDBCAB016}"/>
                </a:ext>
              </a:extLst>
            </p:cNvPr>
            <p:cNvCxnSpPr/>
            <p:nvPr/>
          </p:nvCxnSpPr>
          <p:spPr>
            <a:xfrm flipH="1">
              <a:off x="5388837" y="8417280"/>
              <a:ext cx="1557974"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4" name="Rounded Rectangle 43">
              <a:extLst>
                <a:ext uri="{FF2B5EF4-FFF2-40B4-BE49-F238E27FC236}">
                  <a16:creationId xmlns:a16="http://schemas.microsoft.com/office/drawing/2014/main" id="{6BBE8E8C-8C85-774C-A529-07347DD8612C}"/>
                </a:ext>
              </a:extLst>
            </p:cNvPr>
            <p:cNvSpPr/>
            <p:nvPr/>
          </p:nvSpPr>
          <p:spPr>
            <a:xfrm>
              <a:off x="7856113" y="4919269"/>
              <a:ext cx="4546703" cy="1141000"/>
            </a:xfrm>
            <a:prstGeom prst="roundRect">
              <a:avLst>
                <a:gd name="adj" fmla="val 50000"/>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4101" tIns="24101" rIns="24101" bIns="24101" numCol="1" spcCol="1270" anchor="ctr" anchorCtr="0">
              <a:noAutofit/>
            </a:bodyPr>
            <a:lstStyle/>
            <a:p>
              <a:pPr algn="ctr" defTabSz="474122">
                <a:lnSpc>
                  <a:spcPct val="90000"/>
                </a:lnSpc>
                <a:spcBef>
                  <a:spcPct val="0"/>
                </a:spcBef>
                <a:spcAft>
                  <a:spcPct val="35000"/>
                </a:spcAft>
              </a:pPr>
              <a:endParaRPr lang="en-US" sz="1600">
                <a:solidFill>
                  <a:srgbClr val="FFFFFF"/>
                </a:solidFill>
                <a:latin typeface="+mj-lt"/>
                <a:ea typeface="Lato" panose="020F0502020204030203" pitchFamily="34" charset="0"/>
                <a:cs typeface="Lato" panose="020F0502020204030203" pitchFamily="34" charset="0"/>
              </a:endParaRPr>
            </a:p>
          </p:txBody>
        </p:sp>
        <p:sp>
          <p:nvSpPr>
            <p:cNvPr id="45" name="Rounded Rectangle 44">
              <a:extLst>
                <a:ext uri="{FF2B5EF4-FFF2-40B4-BE49-F238E27FC236}">
                  <a16:creationId xmlns:a16="http://schemas.microsoft.com/office/drawing/2014/main" id="{BCD92ABA-852A-4D45-B725-00997D353BBF}"/>
                </a:ext>
              </a:extLst>
            </p:cNvPr>
            <p:cNvSpPr/>
            <p:nvPr/>
          </p:nvSpPr>
          <p:spPr>
            <a:xfrm>
              <a:off x="7856113" y="7867395"/>
              <a:ext cx="4546703" cy="1141000"/>
            </a:xfrm>
            <a:prstGeom prst="roundRect">
              <a:avLst>
                <a:gd name="adj" fmla="val 50000"/>
              </a:avLst>
            </a:prstGeom>
            <a:solidFill>
              <a:schemeClr val="accent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4101" tIns="24101" rIns="24101" bIns="24101" numCol="1" spcCol="1270" anchor="ctr" anchorCtr="0">
              <a:noAutofit/>
            </a:bodyPr>
            <a:lstStyle/>
            <a:p>
              <a:pPr algn="ctr" defTabSz="474122">
                <a:lnSpc>
                  <a:spcPct val="90000"/>
                </a:lnSpc>
                <a:spcBef>
                  <a:spcPct val="0"/>
                </a:spcBef>
                <a:spcAft>
                  <a:spcPct val="35000"/>
                </a:spcAft>
              </a:pPr>
              <a:endParaRPr lang="en-US" sz="1600">
                <a:solidFill>
                  <a:srgbClr val="FFFFFF"/>
                </a:solidFill>
                <a:latin typeface="+mj-lt"/>
                <a:ea typeface="Lato" panose="020F0502020204030203" pitchFamily="34" charset="0"/>
                <a:cs typeface="Lato" panose="020F0502020204030203" pitchFamily="34" charset="0"/>
              </a:endParaRPr>
            </a:p>
          </p:txBody>
        </p:sp>
        <p:sp>
          <p:nvSpPr>
            <p:cNvPr id="46" name="Rounded Rectangle 45">
              <a:extLst>
                <a:ext uri="{FF2B5EF4-FFF2-40B4-BE49-F238E27FC236}">
                  <a16:creationId xmlns:a16="http://schemas.microsoft.com/office/drawing/2014/main" id="{614007E0-4711-D34A-A144-8548415211FE}"/>
                </a:ext>
              </a:extLst>
            </p:cNvPr>
            <p:cNvSpPr/>
            <p:nvPr/>
          </p:nvSpPr>
          <p:spPr>
            <a:xfrm>
              <a:off x="7850695" y="10747938"/>
              <a:ext cx="4546703" cy="1141000"/>
            </a:xfrm>
            <a:prstGeom prst="roundRect">
              <a:avLst>
                <a:gd name="adj" fmla="val 50000"/>
              </a:avLst>
            </a:prstGeom>
            <a:solidFill>
              <a:schemeClr val="accent4"/>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4101" tIns="24101" rIns="24101" bIns="24101" numCol="1" spcCol="1270" anchor="ctr" anchorCtr="0">
              <a:noAutofit/>
            </a:bodyPr>
            <a:lstStyle/>
            <a:p>
              <a:pPr algn="ctr" defTabSz="474122">
                <a:lnSpc>
                  <a:spcPct val="90000"/>
                </a:lnSpc>
                <a:spcBef>
                  <a:spcPct val="0"/>
                </a:spcBef>
                <a:spcAft>
                  <a:spcPct val="35000"/>
                </a:spcAft>
              </a:pPr>
              <a:endParaRPr lang="en-US" sz="1600">
                <a:solidFill>
                  <a:srgbClr val="FFFFFF"/>
                </a:solidFill>
                <a:latin typeface="+mj-lt"/>
                <a:ea typeface="Lato" panose="020F0502020204030203" pitchFamily="34" charset="0"/>
                <a:cs typeface="Lato" panose="020F0502020204030203" pitchFamily="34" charset="0"/>
              </a:endParaRPr>
            </a:p>
          </p:txBody>
        </p:sp>
        <p:cxnSp>
          <p:nvCxnSpPr>
            <p:cNvPr id="47" name="Straight Connector 46">
              <a:extLst>
                <a:ext uri="{FF2B5EF4-FFF2-40B4-BE49-F238E27FC236}">
                  <a16:creationId xmlns:a16="http://schemas.microsoft.com/office/drawing/2014/main" id="{43F4362F-EC03-1F40-A69E-0F39124B96ED}"/>
                </a:ext>
              </a:extLst>
            </p:cNvPr>
            <p:cNvCxnSpPr/>
            <p:nvPr/>
          </p:nvCxnSpPr>
          <p:spPr>
            <a:xfrm flipH="1">
              <a:off x="12410802" y="5444075"/>
              <a:ext cx="782828" cy="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B8737F-C418-C048-AC2E-18E2F20C3F7B}"/>
                </a:ext>
              </a:extLst>
            </p:cNvPr>
            <p:cNvCxnSpPr/>
            <p:nvPr/>
          </p:nvCxnSpPr>
          <p:spPr>
            <a:xfrm flipV="1">
              <a:off x="13193630" y="4843790"/>
              <a:ext cx="0" cy="125510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5A2D2B5-53C0-364B-A2CC-DEE78909A63C}"/>
                </a:ext>
              </a:extLst>
            </p:cNvPr>
            <p:cNvCxnSpPr/>
            <p:nvPr/>
          </p:nvCxnSpPr>
          <p:spPr>
            <a:xfrm flipH="1">
              <a:off x="13183605" y="4846755"/>
              <a:ext cx="782828" cy="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CB09962-4975-854C-BE5C-BE595D84D2C6}"/>
                </a:ext>
              </a:extLst>
            </p:cNvPr>
            <p:cNvCxnSpPr/>
            <p:nvPr/>
          </p:nvCxnSpPr>
          <p:spPr>
            <a:xfrm flipH="1">
              <a:off x="13183605" y="6092667"/>
              <a:ext cx="782828" cy="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Freeform 50">
              <a:extLst>
                <a:ext uri="{FF2B5EF4-FFF2-40B4-BE49-F238E27FC236}">
                  <a16:creationId xmlns:a16="http://schemas.microsoft.com/office/drawing/2014/main" id="{4A5C3987-6008-4644-89D5-092BEFB44C9B}"/>
                </a:ext>
              </a:extLst>
            </p:cNvPr>
            <p:cNvSpPr/>
            <p:nvPr/>
          </p:nvSpPr>
          <p:spPr>
            <a:xfrm rot="10800000" flipV="1">
              <a:off x="13639272" y="4429286"/>
              <a:ext cx="855852" cy="851473"/>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38277" tIns="137606" rIns="138277" bIns="137606" numCol="1" spcCol="1270" anchor="ctr" anchorCtr="0">
              <a:noAutofit/>
            </a:bodyPr>
            <a:lstStyle/>
            <a:p>
              <a:pPr algn="ctr" defTabSz="474122">
                <a:lnSpc>
                  <a:spcPct val="90000"/>
                </a:lnSpc>
                <a:spcBef>
                  <a:spcPct val="0"/>
                </a:spcBef>
                <a:spcAft>
                  <a:spcPct val="35000"/>
                </a:spcAft>
              </a:pPr>
              <a:endParaRPr lang="en-US" sz="734">
                <a:solidFill>
                  <a:srgbClr val="FFFFFF"/>
                </a:solidFill>
                <a:latin typeface="+mj-lt"/>
                <a:ea typeface="Lato" panose="020F0502020204030203" pitchFamily="34" charset="0"/>
                <a:cs typeface="Lato" panose="020F0502020204030203" pitchFamily="34" charset="0"/>
              </a:endParaRPr>
            </a:p>
          </p:txBody>
        </p:sp>
        <p:sp>
          <p:nvSpPr>
            <p:cNvPr id="52" name="Freeform 51">
              <a:extLst>
                <a:ext uri="{FF2B5EF4-FFF2-40B4-BE49-F238E27FC236}">
                  <a16:creationId xmlns:a16="http://schemas.microsoft.com/office/drawing/2014/main" id="{E56CA2F3-FC6B-EC4E-BCDE-F6D03A533BAC}"/>
                </a:ext>
              </a:extLst>
            </p:cNvPr>
            <p:cNvSpPr/>
            <p:nvPr/>
          </p:nvSpPr>
          <p:spPr>
            <a:xfrm rot="10800000" flipV="1">
              <a:off x="13639272" y="5587560"/>
              <a:ext cx="855852" cy="851473"/>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38277" tIns="137606" rIns="138277" bIns="137606" numCol="1" spcCol="1270" anchor="ctr" anchorCtr="0">
              <a:noAutofit/>
            </a:bodyPr>
            <a:lstStyle/>
            <a:p>
              <a:pPr algn="ctr" defTabSz="474122">
                <a:lnSpc>
                  <a:spcPct val="90000"/>
                </a:lnSpc>
                <a:spcBef>
                  <a:spcPct val="0"/>
                </a:spcBef>
                <a:spcAft>
                  <a:spcPct val="35000"/>
                </a:spcAft>
              </a:pPr>
              <a:endParaRPr lang="en-US" sz="734">
                <a:solidFill>
                  <a:srgbClr val="FFFFFF"/>
                </a:solidFill>
                <a:latin typeface="+mj-lt"/>
                <a:ea typeface="Lato" panose="020F0502020204030203" pitchFamily="34" charset="0"/>
                <a:cs typeface="Lato" panose="020F0502020204030203" pitchFamily="34" charset="0"/>
              </a:endParaRPr>
            </a:p>
          </p:txBody>
        </p:sp>
        <p:cxnSp>
          <p:nvCxnSpPr>
            <p:cNvPr id="55" name="Straight Connector 54">
              <a:extLst>
                <a:ext uri="{FF2B5EF4-FFF2-40B4-BE49-F238E27FC236}">
                  <a16:creationId xmlns:a16="http://schemas.microsoft.com/office/drawing/2014/main" id="{D3B74240-E76A-E94F-8AEF-B25DE7F02370}"/>
                </a:ext>
              </a:extLst>
            </p:cNvPr>
            <p:cNvCxnSpPr/>
            <p:nvPr/>
          </p:nvCxnSpPr>
          <p:spPr>
            <a:xfrm flipH="1">
              <a:off x="12410802" y="8431167"/>
              <a:ext cx="782828" cy="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A96B4DD-47FB-4642-B4E0-C922DF08CEBF}"/>
                </a:ext>
              </a:extLst>
            </p:cNvPr>
            <p:cNvCxnSpPr/>
            <p:nvPr/>
          </p:nvCxnSpPr>
          <p:spPr>
            <a:xfrm flipV="1">
              <a:off x="13193630" y="7830882"/>
              <a:ext cx="0" cy="125510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574A78A-B497-814A-963C-3E1CB898CEA6}"/>
                </a:ext>
              </a:extLst>
            </p:cNvPr>
            <p:cNvCxnSpPr/>
            <p:nvPr/>
          </p:nvCxnSpPr>
          <p:spPr>
            <a:xfrm flipH="1">
              <a:off x="13183605" y="7833847"/>
              <a:ext cx="782828" cy="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AF16687-625E-654E-9148-32FB8B48E78E}"/>
                </a:ext>
              </a:extLst>
            </p:cNvPr>
            <p:cNvCxnSpPr/>
            <p:nvPr/>
          </p:nvCxnSpPr>
          <p:spPr>
            <a:xfrm flipH="1">
              <a:off x="13183605" y="9079759"/>
              <a:ext cx="782828" cy="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Freeform 60">
              <a:extLst>
                <a:ext uri="{FF2B5EF4-FFF2-40B4-BE49-F238E27FC236}">
                  <a16:creationId xmlns:a16="http://schemas.microsoft.com/office/drawing/2014/main" id="{CA3D6436-BE76-D349-B4FD-DE439BBBCE24}"/>
                </a:ext>
              </a:extLst>
            </p:cNvPr>
            <p:cNvSpPr/>
            <p:nvPr/>
          </p:nvSpPr>
          <p:spPr>
            <a:xfrm rot="10800000" flipV="1">
              <a:off x="13639272" y="7416378"/>
              <a:ext cx="855852" cy="851473"/>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38277" tIns="137606" rIns="138277" bIns="137606" numCol="1" spcCol="1270" anchor="ctr" anchorCtr="0">
              <a:noAutofit/>
            </a:bodyPr>
            <a:lstStyle/>
            <a:p>
              <a:pPr algn="ctr" defTabSz="474122">
                <a:lnSpc>
                  <a:spcPct val="90000"/>
                </a:lnSpc>
                <a:spcBef>
                  <a:spcPct val="0"/>
                </a:spcBef>
                <a:spcAft>
                  <a:spcPct val="35000"/>
                </a:spcAft>
              </a:pPr>
              <a:endParaRPr lang="en-US" sz="734">
                <a:solidFill>
                  <a:srgbClr val="FFFFFF"/>
                </a:solidFill>
                <a:latin typeface="+mj-lt"/>
                <a:ea typeface="Lato" panose="020F0502020204030203" pitchFamily="34" charset="0"/>
                <a:cs typeface="Lato" panose="020F0502020204030203" pitchFamily="34" charset="0"/>
              </a:endParaRPr>
            </a:p>
          </p:txBody>
        </p:sp>
        <p:sp>
          <p:nvSpPr>
            <p:cNvPr id="62" name="Freeform 61">
              <a:extLst>
                <a:ext uri="{FF2B5EF4-FFF2-40B4-BE49-F238E27FC236}">
                  <a16:creationId xmlns:a16="http://schemas.microsoft.com/office/drawing/2014/main" id="{EED8CF75-BB9D-5145-AEDC-642C1D4C354D}"/>
                </a:ext>
              </a:extLst>
            </p:cNvPr>
            <p:cNvSpPr/>
            <p:nvPr/>
          </p:nvSpPr>
          <p:spPr>
            <a:xfrm rot="10800000" flipV="1">
              <a:off x="13639272" y="8574652"/>
              <a:ext cx="855852" cy="851473"/>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38277" tIns="137606" rIns="138277" bIns="137606" numCol="1" spcCol="1270" anchor="ctr" anchorCtr="0">
              <a:noAutofit/>
            </a:bodyPr>
            <a:lstStyle/>
            <a:p>
              <a:pPr algn="ctr" defTabSz="474122">
                <a:lnSpc>
                  <a:spcPct val="90000"/>
                </a:lnSpc>
                <a:spcBef>
                  <a:spcPct val="0"/>
                </a:spcBef>
                <a:spcAft>
                  <a:spcPct val="35000"/>
                </a:spcAft>
              </a:pPr>
              <a:endParaRPr lang="en-US" sz="734">
                <a:solidFill>
                  <a:srgbClr val="FFFFFF"/>
                </a:solidFill>
                <a:latin typeface="+mj-lt"/>
                <a:ea typeface="Lato" panose="020F0502020204030203" pitchFamily="34" charset="0"/>
                <a:cs typeface="Times New Roman" panose="02020603050405020304" pitchFamily="18" charset="0"/>
              </a:endParaRPr>
            </a:p>
          </p:txBody>
        </p:sp>
        <p:cxnSp>
          <p:nvCxnSpPr>
            <p:cNvPr id="65" name="Straight Connector 64">
              <a:extLst>
                <a:ext uri="{FF2B5EF4-FFF2-40B4-BE49-F238E27FC236}">
                  <a16:creationId xmlns:a16="http://schemas.microsoft.com/office/drawing/2014/main" id="{55D9352C-EED6-6046-82CC-EBBDB157D6E5}"/>
                </a:ext>
              </a:extLst>
            </p:cNvPr>
            <p:cNvCxnSpPr/>
            <p:nvPr/>
          </p:nvCxnSpPr>
          <p:spPr>
            <a:xfrm flipH="1">
              <a:off x="12410802" y="11372688"/>
              <a:ext cx="782828" cy="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2556D9-B057-5548-B932-0FD9A7DCD8B8}"/>
                </a:ext>
              </a:extLst>
            </p:cNvPr>
            <p:cNvCxnSpPr/>
            <p:nvPr/>
          </p:nvCxnSpPr>
          <p:spPr>
            <a:xfrm flipV="1">
              <a:off x="13193630" y="10772403"/>
              <a:ext cx="0" cy="125510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2DC0789-E702-C948-AB12-D872D9C9B8A5}"/>
                </a:ext>
              </a:extLst>
            </p:cNvPr>
            <p:cNvCxnSpPr/>
            <p:nvPr/>
          </p:nvCxnSpPr>
          <p:spPr>
            <a:xfrm flipH="1">
              <a:off x="13183605" y="10775368"/>
              <a:ext cx="782828" cy="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36723AD-F2C9-B246-AB71-C093D432C403}"/>
                </a:ext>
              </a:extLst>
            </p:cNvPr>
            <p:cNvCxnSpPr/>
            <p:nvPr/>
          </p:nvCxnSpPr>
          <p:spPr>
            <a:xfrm flipH="1">
              <a:off x="13183605" y="12021280"/>
              <a:ext cx="782828" cy="0"/>
            </a:xfrm>
            <a:prstGeom prst="line">
              <a:avLst/>
            </a:prstGeom>
            <a:ln w="1905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Freeform 68">
              <a:extLst>
                <a:ext uri="{FF2B5EF4-FFF2-40B4-BE49-F238E27FC236}">
                  <a16:creationId xmlns:a16="http://schemas.microsoft.com/office/drawing/2014/main" id="{4FE753E2-BFE0-FA4F-871A-D07055BB437E}"/>
                </a:ext>
              </a:extLst>
            </p:cNvPr>
            <p:cNvSpPr/>
            <p:nvPr/>
          </p:nvSpPr>
          <p:spPr>
            <a:xfrm rot="10800000" flipV="1">
              <a:off x="13639272" y="10357900"/>
              <a:ext cx="855852" cy="851473"/>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4"/>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38277" tIns="137606" rIns="138277" bIns="137606" numCol="1" spcCol="1270" anchor="ctr" anchorCtr="0">
              <a:noAutofit/>
            </a:bodyPr>
            <a:lstStyle/>
            <a:p>
              <a:pPr algn="ctr" defTabSz="474122">
                <a:lnSpc>
                  <a:spcPct val="90000"/>
                </a:lnSpc>
                <a:spcBef>
                  <a:spcPct val="0"/>
                </a:spcBef>
                <a:spcAft>
                  <a:spcPct val="35000"/>
                </a:spcAft>
              </a:pPr>
              <a:endParaRPr lang="en-US" sz="734">
                <a:solidFill>
                  <a:srgbClr val="FFFFFF"/>
                </a:solidFill>
                <a:latin typeface="+mj-lt"/>
                <a:ea typeface="Lato" panose="020F0502020204030203" pitchFamily="34" charset="0"/>
                <a:cs typeface="Lato" panose="020F0502020204030203" pitchFamily="34" charset="0"/>
              </a:endParaRPr>
            </a:p>
          </p:txBody>
        </p:sp>
        <p:sp>
          <p:nvSpPr>
            <p:cNvPr id="71" name="Freeform 70">
              <a:extLst>
                <a:ext uri="{FF2B5EF4-FFF2-40B4-BE49-F238E27FC236}">
                  <a16:creationId xmlns:a16="http://schemas.microsoft.com/office/drawing/2014/main" id="{4C820933-C247-9540-868C-53C3925E142D}"/>
                </a:ext>
              </a:extLst>
            </p:cNvPr>
            <p:cNvSpPr/>
            <p:nvPr/>
          </p:nvSpPr>
          <p:spPr>
            <a:xfrm rot="10800000" flipV="1">
              <a:off x="13639272" y="11516174"/>
              <a:ext cx="855852" cy="851473"/>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4"/>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138277" tIns="137606" rIns="138277" bIns="137606" numCol="1" spcCol="1270" anchor="ctr" anchorCtr="0">
              <a:noAutofit/>
            </a:bodyPr>
            <a:lstStyle/>
            <a:p>
              <a:pPr algn="ctr" defTabSz="474122">
                <a:lnSpc>
                  <a:spcPct val="90000"/>
                </a:lnSpc>
                <a:spcBef>
                  <a:spcPct val="0"/>
                </a:spcBef>
                <a:spcAft>
                  <a:spcPct val="35000"/>
                </a:spcAft>
              </a:pPr>
              <a:endParaRPr lang="en-US" sz="734">
                <a:solidFill>
                  <a:srgbClr val="FFFFFF"/>
                </a:solidFill>
                <a:latin typeface="+mj-lt"/>
                <a:ea typeface="Lato" panose="020F0502020204030203" pitchFamily="34" charset="0"/>
                <a:cs typeface="Lato" panose="020F0502020204030203" pitchFamily="34" charset="0"/>
              </a:endParaRPr>
            </a:p>
          </p:txBody>
        </p:sp>
        <p:sp>
          <p:nvSpPr>
            <p:cNvPr id="73" name="TextBox 72">
              <a:extLst>
                <a:ext uri="{FF2B5EF4-FFF2-40B4-BE49-F238E27FC236}">
                  <a16:creationId xmlns:a16="http://schemas.microsoft.com/office/drawing/2014/main" id="{F06B885E-7290-094F-A815-233F15595E72}"/>
                </a:ext>
              </a:extLst>
            </p:cNvPr>
            <p:cNvSpPr txBox="1"/>
            <p:nvPr/>
          </p:nvSpPr>
          <p:spPr>
            <a:xfrm>
              <a:off x="8325415" y="5133734"/>
              <a:ext cx="3641875" cy="854052"/>
            </a:xfrm>
            <a:prstGeom prst="rect">
              <a:avLst/>
            </a:prstGeom>
            <a:noFill/>
          </p:spPr>
          <p:txBody>
            <a:bodyPr wrap="none" rtlCol="0">
              <a:spAutoFit/>
            </a:bodyPr>
            <a:lstStyle/>
            <a:p>
              <a:pPr algn="ctr"/>
              <a:r>
                <a:rPr lang="en-US" sz="2000">
                  <a:solidFill>
                    <a:schemeClr val="bg1"/>
                  </a:solidFill>
                  <a:latin typeface="+mj-lt"/>
                  <a:ea typeface="Lato" panose="020F0502020204030203" pitchFamily="34" charset="0"/>
                  <a:cs typeface="Times New Roman" panose="02020603050405020304" pitchFamily="18" charset="0"/>
                </a:rPr>
                <a:t>Bill of Materials</a:t>
              </a:r>
            </a:p>
          </p:txBody>
        </p:sp>
        <p:sp>
          <p:nvSpPr>
            <p:cNvPr id="74" name="TextBox 73">
              <a:extLst>
                <a:ext uri="{FF2B5EF4-FFF2-40B4-BE49-F238E27FC236}">
                  <a16:creationId xmlns:a16="http://schemas.microsoft.com/office/drawing/2014/main" id="{274194BA-863D-0441-BA34-9A82BE2E27AA}"/>
                </a:ext>
              </a:extLst>
            </p:cNvPr>
            <p:cNvSpPr txBox="1"/>
            <p:nvPr/>
          </p:nvSpPr>
          <p:spPr>
            <a:xfrm>
              <a:off x="8342287" y="8075254"/>
              <a:ext cx="3563532" cy="854052"/>
            </a:xfrm>
            <a:prstGeom prst="rect">
              <a:avLst/>
            </a:prstGeom>
            <a:noFill/>
          </p:spPr>
          <p:txBody>
            <a:bodyPr wrap="none" rtlCol="0">
              <a:spAutoFit/>
            </a:bodyPr>
            <a:lstStyle/>
            <a:p>
              <a:pPr algn="ctr"/>
              <a:r>
                <a:rPr lang="en-US" sz="2000">
                  <a:solidFill>
                    <a:schemeClr val="bg1"/>
                  </a:solidFill>
                  <a:latin typeface="+mj-lt"/>
                  <a:ea typeface="Lato" panose="020F0502020204030203" pitchFamily="34" charset="0"/>
                  <a:cs typeface="Times New Roman" panose="02020603050405020304" pitchFamily="18" charset="0"/>
                </a:rPr>
                <a:t>Item Attributes</a:t>
              </a:r>
            </a:p>
          </p:txBody>
        </p:sp>
        <p:sp>
          <p:nvSpPr>
            <p:cNvPr id="75" name="TextBox 74">
              <a:extLst>
                <a:ext uri="{FF2B5EF4-FFF2-40B4-BE49-F238E27FC236}">
                  <a16:creationId xmlns:a16="http://schemas.microsoft.com/office/drawing/2014/main" id="{B68F9597-FDCD-254C-9178-75F1DC13CEE3}"/>
                </a:ext>
              </a:extLst>
            </p:cNvPr>
            <p:cNvSpPr txBox="1"/>
            <p:nvPr/>
          </p:nvSpPr>
          <p:spPr>
            <a:xfrm>
              <a:off x="8882811" y="10994899"/>
              <a:ext cx="2527083" cy="854052"/>
            </a:xfrm>
            <a:prstGeom prst="rect">
              <a:avLst/>
            </a:prstGeom>
            <a:noFill/>
          </p:spPr>
          <p:txBody>
            <a:bodyPr wrap="none" rtlCol="0">
              <a:spAutoFit/>
            </a:bodyPr>
            <a:lstStyle/>
            <a:p>
              <a:pPr algn="ctr"/>
              <a:r>
                <a:rPr lang="en-US" sz="2000">
                  <a:solidFill>
                    <a:schemeClr val="bg1"/>
                  </a:solidFill>
                  <a:latin typeface="+mj-lt"/>
                  <a:ea typeface="Lato" panose="020F0502020204030203" pitchFamily="34" charset="0"/>
                  <a:cs typeface="Times New Roman" panose="02020603050405020304" pitchFamily="18" charset="0"/>
                </a:rPr>
                <a:t>Sales Data</a:t>
              </a:r>
            </a:p>
          </p:txBody>
        </p:sp>
        <p:sp>
          <p:nvSpPr>
            <p:cNvPr id="77" name="Rectangle 76">
              <a:extLst>
                <a:ext uri="{FF2B5EF4-FFF2-40B4-BE49-F238E27FC236}">
                  <a16:creationId xmlns:a16="http://schemas.microsoft.com/office/drawing/2014/main" id="{1098443C-F95F-FD44-9F79-6E14EA718774}"/>
                </a:ext>
              </a:extLst>
            </p:cNvPr>
            <p:cNvSpPr/>
            <p:nvPr/>
          </p:nvSpPr>
          <p:spPr>
            <a:xfrm>
              <a:off x="14940764" y="4562238"/>
              <a:ext cx="8271520" cy="744556"/>
            </a:xfrm>
            <a:prstGeom prst="rect">
              <a:avLst/>
            </a:prstGeom>
          </p:spPr>
          <p:txBody>
            <a:bodyPr wrap="square">
              <a:spAutoFit/>
            </a:bodyPr>
            <a:lstStyle/>
            <a:p>
              <a:pPr>
                <a:lnSpc>
                  <a:spcPts val="2040"/>
                </a:lnSpc>
              </a:pPr>
              <a:r>
                <a:rPr lang="en-US" sz="1750">
                  <a:solidFill>
                    <a:srgbClr val="000000"/>
                  </a:solidFill>
                  <a:latin typeface="+mj-lt"/>
                  <a:ea typeface="Lato Light" panose="020F0502020204030203" pitchFamily="34" charset="0"/>
                  <a:cs typeface="Times New Roman" panose="02020603050405020304" pitchFamily="18" charset="0"/>
                </a:rPr>
                <a:t>Components used</a:t>
              </a:r>
            </a:p>
          </p:txBody>
        </p:sp>
        <p:sp>
          <p:nvSpPr>
            <p:cNvPr id="82" name="Rectangle 81">
              <a:extLst>
                <a:ext uri="{FF2B5EF4-FFF2-40B4-BE49-F238E27FC236}">
                  <a16:creationId xmlns:a16="http://schemas.microsoft.com/office/drawing/2014/main" id="{AC2D34AD-3E12-1E4D-AD4C-142E741866FA}"/>
                </a:ext>
              </a:extLst>
            </p:cNvPr>
            <p:cNvSpPr/>
            <p:nvPr/>
          </p:nvSpPr>
          <p:spPr>
            <a:xfrm>
              <a:off x="14940764" y="5713707"/>
              <a:ext cx="8728720" cy="744556"/>
            </a:xfrm>
            <a:prstGeom prst="rect">
              <a:avLst/>
            </a:prstGeom>
          </p:spPr>
          <p:txBody>
            <a:bodyPr wrap="square">
              <a:spAutoFit/>
            </a:bodyPr>
            <a:lstStyle/>
            <a:p>
              <a:pPr>
                <a:lnSpc>
                  <a:spcPts val="2040"/>
                </a:lnSpc>
              </a:pPr>
              <a:r>
                <a:rPr lang="en-US" sz="1750">
                  <a:solidFill>
                    <a:srgbClr val="000000"/>
                  </a:solidFill>
                  <a:latin typeface="+mj-lt"/>
                  <a:ea typeface="Lato Light" panose="020F0502020204030203" pitchFamily="34" charset="0"/>
                  <a:cs typeface="Times New Roman" panose="02020603050405020304" pitchFamily="18" charset="0"/>
                </a:rPr>
                <a:t>Number of components</a:t>
              </a:r>
            </a:p>
          </p:txBody>
        </p:sp>
        <p:sp>
          <p:nvSpPr>
            <p:cNvPr id="87" name="Rectangle 86">
              <a:extLst>
                <a:ext uri="{FF2B5EF4-FFF2-40B4-BE49-F238E27FC236}">
                  <a16:creationId xmlns:a16="http://schemas.microsoft.com/office/drawing/2014/main" id="{747A7566-5B1B-AB4C-A642-07533E142F62}"/>
                </a:ext>
              </a:extLst>
            </p:cNvPr>
            <p:cNvSpPr/>
            <p:nvPr/>
          </p:nvSpPr>
          <p:spPr>
            <a:xfrm>
              <a:off x="14940764" y="7542506"/>
              <a:ext cx="8271520" cy="744556"/>
            </a:xfrm>
            <a:prstGeom prst="rect">
              <a:avLst/>
            </a:prstGeom>
          </p:spPr>
          <p:txBody>
            <a:bodyPr wrap="square">
              <a:spAutoFit/>
            </a:bodyPr>
            <a:lstStyle/>
            <a:p>
              <a:pPr>
                <a:lnSpc>
                  <a:spcPts val="2040"/>
                </a:lnSpc>
              </a:pPr>
              <a:r>
                <a:rPr lang="en-US" sz="1750">
                  <a:solidFill>
                    <a:srgbClr val="000000"/>
                  </a:solidFill>
                  <a:latin typeface="+mj-lt"/>
                  <a:ea typeface="Lato Light" panose="020F0502020204030203" pitchFamily="34" charset="0"/>
                  <a:cs typeface="Times New Roman" panose="02020603050405020304" pitchFamily="18" charset="0"/>
                </a:rPr>
                <a:t>Build material</a:t>
              </a:r>
            </a:p>
          </p:txBody>
        </p:sp>
        <p:sp>
          <p:nvSpPr>
            <p:cNvPr id="92" name="Rectangle 91">
              <a:extLst>
                <a:ext uri="{FF2B5EF4-FFF2-40B4-BE49-F238E27FC236}">
                  <a16:creationId xmlns:a16="http://schemas.microsoft.com/office/drawing/2014/main" id="{EE059C0C-0535-AF4B-95F8-757E7D78EF54}"/>
                </a:ext>
              </a:extLst>
            </p:cNvPr>
            <p:cNvSpPr/>
            <p:nvPr/>
          </p:nvSpPr>
          <p:spPr>
            <a:xfrm>
              <a:off x="14940764" y="8693970"/>
              <a:ext cx="8728720" cy="744556"/>
            </a:xfrm>
            <a:prstGeom prst="rect">
              <a:avLst/>
            </a:prstGeom>
          </p:spPr>
          <p:txBody>
            <a:bodyPr wrap="square">
              <a:spAutoFit/>
            </a:bodyPr>
            <a:lstStyle/>
            <a:p>
              <a:pPr>
                <a:lnSpc>
                  <a:spcPts val="2040"/>
                </a:lnSpc>
              </a:pPr>
              <a:r>
                <a:rPr lang="en-US" sz="1750">
                  <a:solidFill>
                    <a:srgbClr val="000000"/>
                  </a:solidFill>
                  <a:latin typeface="+mj-lt"/>
                  <a:ea typeface="Lato Light" panose="020F0502020204030203" pitchFamily="34" charset="0"/>
                  <a:cs typeface="Times New Roman" panose="02020603050405020304" pitchFamily="18" charset="0"/>
                </a:rPr>
                <a:t>Product usage</a:t>
              </a:r>
            </a:p>
          </p:txBody>
        </p:sp>
        <p:sp>
          <p:nvSpPr>
            <p:cNvPr id="97" name="Rectangle 96">
              <a:extLst>
                <a:ext uri="{FF2B5EF4-FFF2-40B4-BE49-F238E27FC236}">
                  <a16:creationId xmlns:a16="http://schemas.microsoft.com/office/drawing/2014/main" id="{4EFDFF93-36C4-5045-8A78-E3ECF2BA06EC}"/>
                </a:ext>
              </a:extLst>
            </p:cNvPr>
            <p:cNvSpPr/>
            <p:nvPr/>
          </p:nvSpPr>
          <p:spPr>
            <a:xfrm>
              <a:off x="14940764" y="10505837"/>
              <a:ext cx="9071621" cy="744556"/>
            </a:xfrm>
            <a:prstGeom prst="rect">
              <a:avLst/>
            </a:prstGeom>
          </p:spPr>
          <p:txBody>
            <a:bodyPr wrap="square">
              <a:spAutoFit/>
            </a:bodyPr>
            <a:lstStyle/>
            <a:p>
              <a:pPr>
                <a:lnSpc>
                  <a:spcPts val="2040"/>
                </a:lnSpc>
              </a:pPr>
              <a:r>
                <a:rPr lang="en-US" sz="1750">
                  <a:solidFill>
                    <a:srgbClr val="000000"/>
                  </a:solidFill>
                  <a:latin typeface="+mj-lt"/>
                  <a:ea typeface="Lato Light" panose="020F0502020204030203" pitchFamily="34" charset="0"/>
                  <a:cs typeface="Times New Roman" panose="02020603050405020304" pitchFamily="18" charset="0"/>
                </a:rPr>
                <a:t>Customer demographics</a:t>
              </a:r>
            </a:p>
          </p:txBody>
        </p:sp>
        <p:sp>
          <p:nvSpPr>
            <p:cNvPr id="98" name="Rectangle 97">
              <a:extLst>
                <a:ext uri="{FF2B5EF4-FFF2-40B4-BE49-F238E27FC236}">
                  <a16:creationId xmlns:a16="http://schemas.microsoft.com/office/drawing/2014/main" id="{1DA486A3-EBF5-9641-AE0A-A0B8791F2E08}"/>
                </a:ext>
              </a:extLst>
            </p:cNvPr>
            <p:cNvSpPr/>
            <p:nvPr/>
          </p:nvSpPr>
          <p:spPr>
            <a:xfrm>
              <a:off x="14940764" y="11657305"/>
              <a:ext cx="9300219" cy="744556"/>
            </a:xfrm>
            <a:prstGeom prst="rect">
              <a:avLst/>
            </a:prstGeom>
          </p:spPr>
          <p:txBody>
            <a:bodyPr wrap="square">
              <a:spAutoFit/>
            </a:bodyPr>
            <a:lstStyle/>
            <a:p>
              <a:pPr>
                <a:lnSpc>
                  <a:spcPts val="2040"/>
                </a:lnSpc>
              </a:pPr>
              <a:r>
                <a:rPr lang="en-US" sz="1750">
                  <a:solidFill>
                    <a:srgbClr val="000000"/>
                  </a:solidFill>
                  <a:latin typeface="+mj-lt"/>
                  <a:ea typeface="Lato Light" panose="020F0502020204030203" pitchFamily="34" charset="0"/>
                  <a:cs typeface="Times New Roman" panose="02020603050405020304" pitchFamily="18" charset="0"/>
                </a:rPr>
                <a:t>Order details</a:t>
              </a:r>
            </a:p>
          </p:txBody>
        </p:sp>
        <p:sp>
          <p:nvSpPr>
            <p:cNvPr id="99" name="TextBox 98">
              <a:extLst>
                <a:ext uri="{FF2B5EF4-FFF2-40B4-BE49-F238E27FC236}">
                  <a16:creationId xmlns:a16="http://schemas.microsoft.com/office/drawing/2014/main" id="{CD57F93F-0FA1-CC41-99E5-6724537C3D3F}"/>
                </a:ext>
              </a:extLst>
            </p:cNvPr>
            <p:cNvSpPr txBox="1"/>
            <p:nvPr/>
          </p:nvSpPr>
          <p:spPr>
            <a:xfrm>
              <a:off x="13723426" y="4478662"/>
              <a:ext cx="673206" cy="854052"/>
            </a:xfrm>
            <a:prstGeom prst="rect">
              <a:avLst/>
            </a:prstGeom>
            <a:noFill/>
          </p:spPr>
          <p:txBody>
            <a:bodyPr wrap="none" rtlCol="0">
              <a:spAutoFit/>
            </a:bodyPr>
            <a:lstStyle/>
            <a:p>
              <a:pPr algn="ctr"/>
              <a:r>
                <a:rPr lang="en-US" sz="2000">
                  <a:solidFill>
                    <a:schemeClr val="bg1"/>
                  </a:solidFill>
                  <a:latin typeface="+mj-lt"/>
                  <a:ea typeface="Lato" panose="020F0502020204030203" pitchFamily="34" charset="0"/>
                  <a:cs typeface="Times New Roman" panose="02020603050405020304" pitchFamily="18" charset="0"/>
                </a:rPr>
                <a:t>A</a:t>
              </a:r>
            </a:p>
          </p:txBody>
        </p:sp>
        <p:sp>
          <p:nvSpPr>
            <p:cNvPr id="100" name="TextBox 99">
              <a:extLst>
                <a:ext uri="{FF2B5EF4-FFF2-40B4-BE49-F238E27FC236}">
                  <a16:creationId xmlns:a16="http://schemas.microsoft.com/office/drawing/2014/main" id="{586D5981-DAF2-174E-A1FA-953E81435D7D}"/>
                </a:ext>
              </a:extLst>
            </p:cNvPr>
            <p:cNvSpPr txBox="1"/>
            <p:nvPr/>
          </p:nvSpPr>
          <p:spPr>
            <a:xfrm>
              <a:off x="13729989" y="5670143"/>
              <a:ext cx="660083" cy="854052"/>
            </a:xfrm>
            <a:prstGeom prst="rect">
              <a:avLst/>
            </a:prstGeom>
            <a:noFill/>
          </p:spPr>
          <p:txBody>
            <a:bodyPr wrap="none" rtlCol="0">
              <a:spAutoFit/>
            </a:bodyPr>
            <a:lstStyle/>
            <a:p>
              <a:pPr algn="ctr"/>
              <a:r>
                <a:rPr lang="en-US" sz="2000">
                  <a:solidFill>
                    <a:schemeClr val="bg1"/>
                  </a:solidFill>
                  <a:latin typeface="+mj-lt"/>
                  <a:ea typeface="Lato" panose="020F0502020204030203" pitchFamily="34" charset="0"/>
                  <a:cs typeface="Times New Roman" panose="02020603050405020304" pitchFamily="18" charset="0"/>
                </a:rPr>
                <a:t>B</a:t>
              </a:r>
            </a:p>
          </p:txBody>
        </p:sp>
        <p:sp>
          <p:nvSpPr>
            <p:cNvPr id="101" name="TextBox 100">
              <a:extLst>
                <a:ext uri="{FF2B5EF4-FFF2-40B4-BE49-F238E27FC236}">
                  <a16:creationId xmlns:a16="http://schemas.microsoft.com/office/drawing/2014/main" id="{B91413AD-B5BE-1A47-8E16-41F010469F98}"/>
                </a:ext>
              </a:extLst>
            </p:cNvPr>
            <p:cNvSpPr txBox="1"/>
            <p:nvPr/>
          </p:nvSpPr>
          <p:spPr>
            <a:xfrm>
              <a:off x="13723426" y="7466529"/>
              <a:ext cx="673206" cy="854052"/>
            </a:xfrm>
            <a:prstGeom prst="rect">
              <a:avLst/>
            </a:prstGeom>
            <a:noFill/>
          </p:spPr>
          <p:txBody>
            <a:bodyPr wrap="none" rtlCol="0">
              <a:spAutoFit/>
            </a:bodyPr>
            <a:lstStyle/>
            <a:p>
              <a:pPr algn="ctr"/>
              <a:r>
                <a:rPr lang="en-US" sz="2000">
                  <a:solidFill>
                    <a:schemeClr val="bg1"/>
                  </a:solidFill>
                  <a:latin typeface="+mj-lt"/>
                  <a:ea typeface="Lato" panose="020F0502020204030203" pitchFamily="34" charset="0"/>
                  <a:cs typeface="Times New Roman" panose="02020603050405020304" pitchFamily="18" charset="0"/>
                </a:rPr>
                <a:t>A</a:t>
              </a:r>
            </a:p>
          </p:txBody>
        </p:sp>
        <p:sp>
          <p:nvSpPr>
            <p:cNvPr id="102" name="TextBox 101">
              <a:extLst>
                <a:ext uri="{FF2B5EF4-FFF2-40B4-BE49-F238E27FC236}">
                  <a16:creationId xmlns:a16="http://schemas.microsoft.com/office/drawing/2014/main" id="{B85E0CCB-66DA-BB4E-BF14-0ED457F6CDE0}"/>
                </a:ext>
              </a:extLst>
            </p:cNvPr>
            <p:cNvSpPr txBox="1"/>
            <p:nvPr/>
          </p:nvSpPr>
          <p:spPr>
            <a:xfrm>
              <a:off x="13729987" y="8656409"/>
              <a:ext cx="660083" cy="854052"/>
            </a:xfrm>
            <a:prstGeom prst="rect">
              <a:avLst/>
            </a:prstGeom>
            <a:noFill/>
          </p:spPr>
          <p:txBody>
            <a:bodyPr wrap="none" rtlCol="0">
              <a:spAutoFit/>
            </a:bodyPr>
            <a:lstStyle/>
            <a:p>
              <a:pPr algn="ctr"/>
              <a:r>
                <a:rPr lang="en-US" sz="2000">
                  <a:solidFill>
                    <a:schemeClr val="bg1"/>
                  </a:solidFill>
                  <a:latin typeface="+mj-lt"/>
                  <a:ea typeface="Lato" panose="020F0502020204030203" pitchFamily="34" charset="0"/>
                  <a:cs typeface="Times New Roman" panose="02020603050405020304" pitchFamily="18" charset="0"/>
                </a:rPr>
                <a:t>B</a:t>
              </a:r>
            </a:p>
          </p:txBody>
        </p:sp>
        <p:sp>
          <p:nvSpPr>
            <p:cNvPr id="105" name="Shape 2613">
              <a:extLst>
                <a:ext uri="{FF2B5EF4-FFF2-40B4-BE49-F238E27FC236}">
                  <a16:creationId xmlns:a16="http://schemas.microsoft.com/office/drawing/2014/main" id="{EB5DA912-DDC3-1547-9069-BFF9C8F9B667}"/>
                </a:ext>
              </a:extLst>
            </p:cNvPr>
            <p:cNvSpPr/>
            <p:nvPr/>
          </p:nvSpPr>
          <p:spPr>
            <a:xfrm>
              <a:off x="3265208" y="7708390"/>
              <a:ext cx="1493766" cy="1493762"/>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mj-lt"/>
              </a:endParaRPr>
            </a:p>
          </p:txBody>
        </p:sp>
      </p:grpSp>
      <p:sp>
        <p:nvSpPr>
          <p:cNvPr id="2" name="Rectangle 1">
            <a:extLst>
              <a:ext uri="{FF2B5EF4-FFF2-40B4-BE49-F238E27FC236}">
                <a16:creationId xmlns:a16="http://schemas.microsoft.com/office/drawing/2014/main" id="{F6E0141B-0A2F-ED40-BA80-58A7CB890F6F}"/>
              </a:ext>
            </a:extLst>
          </p:cNvPr>
          <p:cNvSpPr/>
          <p:nvPr/>
        </p:nvSpPr>
        <p:spPr>
          <a:xfrm>
            <a:off x="6824389" y="4815774"/>
            <a:ext cx="314510" cy="369332"/>
          </a:xfrm>
          <a:prstGeom prst="rect">
            <a:avLst/>
          </a:prstGeom>
        </p:spPr>
        <p:txBody>
          <a:bodyPr wrap="none">
            <a:spAutoFit/>
          </a:bodyPr>
          <a:lstStyle/>
          <a:p>
            <a:pPr algn="ctr"/>
            <a:r>
              <a:rPr lang="en-US">
                <a:solidFill>
                  <a:schemeClr val="bg1"/>
                </a:solidFill>
                <a:latin typeface="+mj-lt"/>
                <a:ea typeface="Lato" panose="020F0502020204030203" pitchFamily="34" charset="0"/>
                <a:cs typeface="Times New Roman" panose="02020603050405020304" pitchFamily="18" charset="0"/>
              </a:rPr>
              <a:t>A</a:t>
            </a:r>
          </a:p>
        </p:txBody>
      </p:sp>
      <p:sp>
        <p:nvSpPr>
          <p:cNvPr id="3" name="Rectangle 2">
            <a:extLst>
              <a:ext uri="{FF2B5EF4-FFF2-40B4-BE49-F238E27FC236}">
                <a16:creationId xmlns:a16="http://schemas.microsoft.com/office/drawing/2014/main" id="{3BE93E56-7AB6-6040-96EF-AB2EA44D18D9}"/>
              </a:ext>
            </a:extLst>
          </p:cNvPr>
          <p:cNvSpPr/>
          <p:nvPr/>
        </p:nvSpPr>
        <p:spPr>
          <a:xfrm>
            <a:off x="6827595" y="5400528"/>
            <a:ext cx="308098" cy="369332"/>
          </a:xfrm>
          <a:prstGeom prst="rect">
            <a:avLst/>
          </a:prstGeom>
        </p:spPr>
        <p:txBody>
          <a:bodyPr wrap="none">
            <a:spAutoFit/>
          </a:bodyPr>
          <a:lstStyle/>
          <a:p>
            <a:pPr algn="ctr"/>
            <a:r>
              <a:rPr lang="en-US">
                <a:solidFill>
                  <a:schemeClr val="bg1"/>
                </a:solidFill>
                <a:latin typeface="+mj-lt"/>
                <a:ea typeface="Lato" panose="020F0502020204030203" pitchFamily="34" charset="0"/>
                <a:cs typeface="Times New Roman" panose="02020603050405020304" pitchFamily="18" charset="0"/>
              </a:rPr>
              <a:t>B</a:t>
            </a:r>
          </a:p>
        </p:txBody>
      </p:sp>
      <p:sp>
        <p:nvSpPr>
          <p:cNvPr id="76" name="Google Shape;45;p2">
            <a:extLst>
              <a:ext uri="{FF2B5EF4-FFF2-40B4-BE49-F238E27FC236}">
                <a16:creationId xmlns:a16="http://schemas.microsoft.com/office/drawing/2014/main" id="{5DD10661-E863-2144-874B-A1092C75BBE0}"/>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8E797F69-C250-804D-8267-ED2C1F242761}"/>
              </a:ext>
            </a:extLst>
          </p:cNvPr>
          <p:cNvSpPr txBox="1"/>
          <p:nvPr/>
        </p:nvSpPr>
        <p:spPr>
          <a:xfrm>
            <a:off x="122582" y="152075"/>
            <a:ext cx="11946835" cy="769441"/>
          </a:xfrm>
          <a:prstGeom prst="rect">
            <a:avLst/>
          </a:prstGeom>
          <a:noFill/>
        </p:spPr>
        <p:txBody>
          <a:bodyPr wrap="square" rtlCol="0">
            <a:spAutoFit/>
          </a:bodyPr>
          <a:lstStyle/>
          <a:p>
            <a:pPr algn="ctr"/>
            <a:r>
              <a:rPr lang="en-US" sz="4400">
                <a:latin typeface="+mj-lt"/>
              </a:rPr>
              <a:t>Data</a:t>
            </a:r>
          </a:p>
        </p:txBody>
      </p:sp>
      <p:sp>
        <p:nvSpPr>
          <p:cNvPr id="79" name="Round Same Side Corner Rectangle 3">
            <a:extLst>
              <a:ext uri="{FF2B5EF4-FFF2-40B4-BE49-F238E27FC236}">
                <a16:creationId xmlns:a16="http://schemas.microsoft.com/office/drawing/2014/main" id="{46472383-085B-5447-9E44-6A487E3DA910}"/>
              </a:ext>
            </a:extLst>
          </p:cNvPr>
          <p:cNvSpPr/>
          <p:nvPr/>
        </p:nvSpPr>
        <p:spPr>
          <a:xfrm>
            <a:off x="5576288"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Data</a:t>
            </a:r>
          </a:p>
        </p:txBody>
      </p:sp>
      <p:sp>
        <p:nvSpPr>
          <p:cNvPr id="80" name="Round Same Side Corner Rectangle 3">
            <a:extLst>
              <a:ext uri="{FF2B5EF4-FFF2-40B4-BE49-F238E27FC236}">
                <a16:creationId xmlns:a16="http://schemas.microsoft.com/office/drawing/2014/main" id="{2FA79C2B-1C9A-7945-A9CD-72F095EC1B05}"/>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81" name="Round Same Side Corner Rectangle 3">
            <a:extLst>
              <a:ext uri="{FF2B5EF4-FFF2-40B4-BE49-F238E27FC236}">
                <a16:creationId xmlns:a16="http://schemas.microsoft.com/office/drawing/2014/main" id="{F3658B8C-43EA-2741-9F25-687739E40F0F}"/>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84" name="Round Same Side Corner Rectangle 3">
            <a:extLst>
              <a:ext uri="{FF2B5EF4-FFF2-40B4-BE49-F238E27FC236}">
                <a16:creationId xmlns:a16="http://schemas.microsoft.com/office/drawing/2014/main" id="{6A306EC6-B2F9-FC48-8C24-E9E909F35B44}"/>
              </a:ext>
            </a:extLst>
          </p:cNvPr>
          <p:cNvSpPr/>
          <p:nvPr/>
        </p:nvSpPr>
        <p:spPr>
          <a:xfrm>
            <a:off x="7064495" y="642036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Cleaning</a:t>
            </a:r>
          </a:p>
        </p:txBody>
      </p:sp>
      <p:sp>
        <p:nvSpPr>
          <p:cNvPr id="85" name="Round Same Side Corner Rectangle 3">
            <a:extLst>
              <a:ext uri="{FF2B5EF4-FFF2-40B4-BE49-F238E27FC236}">
                <a16:creationId xmlns:a16="http://schemas.microsoft.com/office/drawing/2014/main" id="{A1F247B3-9B9E-5147-9698-9D7CAA638B8B}"/>
              </a:ext>
            </a:extLst>
          </p:cNvPr>
          <p:cNvSpPr/>
          <p:nvPr/>
        </p:nvSpPr>
        <p:spPr>
          <a:xfrm>
            <a:off x="8548469" y="642036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Analysis</a:t>
            </a:r>
          </a:p>
        </p:txBody>
      </p:sp>
      <p:sp>
        <p:nvSpPr>
          <p:cNvPr id="5" name="Slide Number Placeholder 4">
            <a:extLst>
              <a:ext uri="{FF2B5EF4-FFF2-40B4-BE49-F238E27FC236}">
                <a16:creationId xmlns:a16="http://schemas.microsoft.com/office/drawing/2014/main" id="{3AAE0BE8-8B1C-B74A-BB6E-186B85DBB80F}"/>
              </a:ext>
            </a:extLst>
          </p:cNvPr>
          <p:cNvSpPr>
            <a:spLocks noGrp="1"/>
          </p:cNvSpPr>
          <p:nvPr>
            <p:ph type="sldNum" sz="quarter" idx="12"/>
          </p:nvPr>
        </p:nvSpPr>
        <p:spPr/>
        <p:txBody>
          <a:bodyPr/>
          <a:lstStyle/>
          <a:p>
            <a:fld id="{C4DBD04E-AB01-A44E-9296-3407D4751369}" type="slidenum">
              <a:rPr lang="en-US" smtClean="0"/>
              <a:t>7</a:t>
            </a:fld>
            <a:endParaRPr lang="en-US"/>
          </a:p>
        </p:txBody>
      </p:sp>
    </p:spTree>
    <p:extLst>
      <p:ext uri="{BB962C8B-B14F-4D97-AF65-F5344CB8AC3E}">
        <p14:creationId xmlns:p14="http://schemas.microsoft.com/office/powerpoint/2010/main" val="364256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FA882CB9-1884-4C7D-8189-DD7F02D7084A}"/>
              </a:ext>
            </a:extLst>
          </p:cNvPr>
          <p:cNvGrpSpPr>
            <a:grpSpLocks noChangeAspect="1"/>
          </p:cNvGrpSpPr>
          <p:nvPr/>
        </p:nvGrpSpPr>
        <p:grpSpPr>
          <a:xfrm>
            <a:off x="3693918" y="1357781"/>
            <a:ext cx="4801663" cy="3187072"/>
            <a:chOff x="4038600" y="660399"/>
            <a:chExt cx="3255773" cy="2161024"/>
          </a:xfrm>
        </p:grpSpPr>
        <p:sp>
          <p:nvSpPr>
            <p:cNvPr id="60" name="Shape">
              <a:extLst>
                <a:ext uri="{FF2B5EF4-FFF2-40B4-BE49-F238E27FC236}">
                  <a16:creationId xmlns:a16="http://schemas.microsoft.com/office/drawing/2014/main" id="{E6DE7C78-8F52-48AC-9555-72A21986D6E9}"/>
                </a:ext>
              </a:extLst>
            </p:cNvPr>
            <p:cNvSpPr/>
            <p:nvPr/>
          </p:nvSpPr>
          <p:spPr>
            <a:xfrm>
              <a:off x="5638800" y="660399"/>
              <a:ext cx="47752" cy="2084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2475"/>
                  </a:lnTo>
                  <a:cubicBezTo>
                    <a:pt x="0" y="1106"/>
                    <a:pt x="4825" y="0"/>
                    <a:pt x="10800" y="0"/>
                  </a:cubicBezTo>
                  <a:lnTo>
                    <a:pt x="10800" y="0"/>
                  </a:lnTo>
                  <a:cubicBezTo>
                    <a:pt x="16775" y="0"/>
                    <a:pt x="21600" y="1106"/>
                    <a:pt x="21600" y="2475"/>
                  </a:cubicBezTo>
                  <a:lnTo>
                    <a:pt x="21600" y="21600"/>
                  </a:lnTo>
                  <a:close/>
                </a:path>
              </a:pathLst>
            </a:custGeom>
            <a:solidFill>
              <a:schemeClr val="bg2">
                <a:lumMod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1" name="Rectangle">
              <a:extLst>
                <a:ext uri="{FF2B5EF4-FFF2-40B4-BE49-F238E27FC236}">
                  <a16:creationId xmlns:a16="http://schemas.microsoft.com/office/drawing/2014/main" id="{266C15C8-F939-4D6F-A3B2-E89CDA8D1384}"/>
                </a:ext>
              </a:extLst>
            </p:cNvPr>
            <p:cNvSpPr/>
            <p:nvPr/>
          </p:nvSpPr>
          <p:spPr>
            <a:xfrm>
              <a:off x="5638800" y="1829971"/>
              <a:ext cx="65533" cy="818904"/>
            </a:xfrm>
            <a:prstGeom prst="rect">
              <a:avLst/>
            </a:prstGeom>
            <a:solidFill>
              <a:srgbClr val="B6B8B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2" name="Shape">
              <a:extLst>
                <a:ext uri="{FF2B5EF4-FFF2-40B4-BE49-F238E27FC236}">
                  <a16:creationId xmlns:a16="http://schemas.microsoft.com/office/drawing/2014/main" id="{85A89AC6-27F9-4338-9A3E-5EEB62BC5A6B}"/>
                </a:ext>
              </a:extLst>
            </p:cNvPr>
            <p:cNvSpPr/>
            <p:nvPr/>
          </p:nvSpPr>
          <p:spPr>
            <a:xfrm>
              <a:off x="5421307" y="2653816"/>
              <a:ext cx="286958" cy="167607"/>
            </a:xfrm>
            <a:custGeom>
              <a:avLst/>
              <a:gdLst/>
              <a:ahLst/>
              <a:cxnLst>
                <a:cxn ang="0">
                  <a:pos x="wd2" y="hd2"/>
                </a:cxn>
                <a:cxn ang="5400000">
                  <a:pos x="wd2" y="hd2"/>
                </a:cxn>
                <a:cxn ang="10800000">
                  <a:pos x="wd2" y="hd2"/>
                </a:cxn>
                <a:cxn ang="16200000">
                  <a:pos x="wd2" y="hd2"/>
                </a:cxn>
              </a:cxnLst>
              <a:rect l="0" t="0" r="r" b="b"/>
              <a:pathLst>
                <a:path w="21592" h="21600" extrusionOk="0">
                  <a:moveTo>
                    <a:pt x="11831" y="21600"/>
                  </a:moveTo>
                  <a:lnTo>
                    <a:pt x="9761" y="21600"/>
                  </a:lnTo>
                  <a:cubicBezTo>
                    <a:pt x="4375" y="21600"/>
                    <a:pt x="0" y="17362"/>
                    <a:pt x="0" y="12163"/>
                  </a:cubicBezTo>
                  <a:cubicBezTo>
                    <a:pt x="0" y="10476"/>
                    <a:pt x="1414" y="9109"/>
                    <a:pt x="3159" y="9109"/>
                  </a:cubicBezTo>
                  <a:cubicBezTo>
                    <a:pt x="4904" y="9109"/>
                    <a:pt x="6318" y="10476"/>
                    <a:pt x="6318" y="12163"/>
                  </a:cubicBezTo>
                  <a:cubicBezTo>
                    <a:pt x="6318" y="14003"/>
                    <a:pt x="7866" y="15492"/>
                    <a:pt x="9761" y="15492"/>
                  </a:cubicBezTo>
                  <a:lnTo>
                    <a:pt x="11831" y="15492"/>
                  </a:lnTo>
                  <a:cubicBezTo>
                    <a:pt x="13734" y="15492"/>
                    <a:pt x="15274" y="13995"/>
                    <a:pt x="15274" y="12163"/>
                  </a:cubicBezTo>
                  <a:lnTo>
                    <a:pt x="15274" y="3054"/>
                  </a:lnTo>
                  <a:cubicBezTo>
                    <a:pt x="15274" y="1367"/>
                    <a:pt x="16688" y="0"/>
                    <a:pt x="18433" y="0"/>
                  </a:cubicBezTo>
                  <a:cubicBezTo>
                    <a:pt x="20178" y="0"/>
                    <a:pt x="21592" y="1367"/>
                    <a:pt x="21592" y="3054"/>
                  </a:cubicBezTo>
                  <a:lnTo>
                    <a:pt x="21592" y="12163"/>
                  </a:lnTo>
                  <a:cubicBezTo>
                    <a:pt x="21600" y="17370"/>
                    <a:pt x="17217" y="21600"/>
                    <a:pt x="11831" y="21600"/>
                  </a:cubicBezTo>
                  <a:close/>
                </a:path>
              </a:pathLst>
            </a:custGeom>
            <a:solidFill>
              <a:schemeClr val="bg2">
                <a:lumMod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3" name="Shape">
              <a:extLst>
                <a:ext uri="{FF2B5EF4-FFF2-40B4-BE49-F238E27FC236}">
                  <a16:creationId xmlns:a16="http://schemas.microsoft.com/office/drawing/2014/main" id="{B89EB839-AA66-4DC4-84B6-7F8CFE8845A0}"/>
                </a:ext>
              </a:extLst>
            </p:cNvPr>
            <p:cNvSpPr/>
            <p:nvPr/>
          </p:nvSpPr>
          <p:spPr>
            <a:xfrm>
              <a:off x="4038600" y="838199"/>
              <a:ext cx="1626617" cy="10902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43" y="20287"/>
                    <a:pt x="3874" y="19363"/>
                    <a:pt x="7059" y="19363"/>
                  </a:cubicBezTo>
                  <a:cubicBezTo>
                    <a:pt x="10245" y="19363"/>
                    <a:pt x="12976" y="20287"/>
                    <a:pt x="14119" y="21600"/>
                  </a:cubicBezTo>
                  <a:cubicBezTo>
                    <a:pt x="15318" y="8957"/>
                    <a:pt x="18215" y="33"/>
                    <a:pt x="21600" y="0"/>
                  </a:cubicBezTo>
                  <a:cubicBezTo>
                    <a:pt x="11851" y="20"/>
                    <a:pt x="3501" y="8937"/>
                    <a:pt x="0" y="21600"/>
                  </a:cubicBezTo>
                  <a:close/>
                </a:path>
              </a:pathLst>
            </a:custGeom>
            <a:solidFill>
              <a:schemeClr val="accent4"/>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4" name="Shape">
              <a:extLst>
                <a:ext uri="{FF2B5EF4-FFF2-40B4-BE49-F238E27FC236}">
                  <a16:creationId xmlns:a16="http://schemas.microsoft.com/office/drawing/2014/main" id="{CD005CCC-63F6-45CF-BDE8-145423BAC1C7}"/>
                </a:ext>
              </a:extLst>
            </p:cNvPr>
            <p:cNvSpPr/>
            <p:nvPr/>
          </p:nvSpPr>
          <p:spPr>
            <a:xfrm>
              <a:off x="5664200" y="838199"/>
              <a:ext cx="1630173" cy="1090296"/>
            </a:xfrm>
            <a:custGeom>
              <a:avLst/>
              <a:gdLst/>
              <a:ahLst/>
              <a:cxnLst>
                <a:cxn ang="0">
                  <a:pos x="wd2" y="hd2"/>
                </a:cxn>
                <a:cxn ang="5400000">
                  <a:pos x="wd2" y="hd2"/>
                </a:cxn>
                <a:cxn ang="10800000">
                  <a:pos x="wd2" y="hd2"/>
                </a:cxn>
                <a:cxn ang="16200000">
                  <a:pos x="wd2" y="hd2"/>
                </a:cxn>
              </a:cxnLst>
              <a:rect l="0" t="0" r="r" b="b"/>
              <a:pathLst>
                <a:path w="21600" h="21600" extrusionOk="0">
                  <a:moveTo>
                    <a:pt x="10" y="0"/>
                  </a:moveTo>
                  <a:cubicBezTo>
                    <a:pt x="7" y="0"/>
                    <a:pt x="3" y="0"/>
                    <a:pt x="0" y="0"/>
                  </a:cubicBezTo>
                  <a:cubicBezTo>
                    <a:pt x="3384" y="10"/>
                    <a:pt x="6280" y="8942"/>
                    <a:pt x="7478" y="21600"/>
                  </a:cubicBezTo>
                  <a:cubicBezTo>
                    <a:pt x="8619" y="20287"/>
                    <a:pt x="11344" y="19363"/>
                    <a:pt x="14522" y="19363"/>
                  </a:cubicBezTo>
                  <a:cubicBezTo>
                    <a:pt x="17701" y="19363"/>
                    <a:pt x="20425" y="20287"/>
                    <a:pt x="21566" y="21600"/>
                  </a:cubicBezTo>
                  <a:lnTo>
                    <a:pt x="21600" y="21600"/>
                  </a:lnTo>
                  <a:cubicBezTo>
                    <a:pt x="18100" y="8924"/>
                    <a:pt x="9752" y="0"/>
                    <a:pt x="10" y="0"/>
                  </a:cubicBezTo>
                  <a:close/>
                </a:path>
              </a:pathLst>
            </a:custGeom>
            <a:solidFill>
              <a:schemeClr val="accent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5" name="Shape">
              <a:extLst>
                <a:ext uri="{FF2B5EF4-FFF2-40B4-BE49-F238E27FC236}">
                  <a16:creationId xmlns:a16="http://schemas.microsoft.com/office/drawing/2014/main" id="{3435CF10-5F1C-4BFB-8BC2-4600F79936B9}"/>
                </a:ext>
              </a:extLst>
            </p:cNvPr>
            <p:cNvSpPr/>
            <p:nvPr/>
          </p:nvSpPr>
          <p:spPr>
            <a:xfrm>
              <a:off x="5105400" y="838199"/>
              <a:ext cx="1129539" cy="10902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871" y="8942"/>
                    <a:pt x="15691" y="10"/>
                    <a:pt x="10807" y="0"/>
                  </a:cubicBezTo>
                  <a:cubicBezTo>
                    <a:pt x="10795" y="0"/>
                    <a:pt x="10783" y="0"/>
                    <a:pt x="10773" y="0"/>
                  </a:cubicBezTo>
                  <a:cubicBezTo>
                    <a:pt x="5897" y="33"/>
                    <a:pt x="1724" y="8957"/>
                    <a:pt x="0" y="21600"/>
                  </a:cubicBezTo>
                  <a:cubicBezTo>
                    <a:pt x="1751" y="20287"/>
                    <a:pt x="5926" y="19363"/>
                    <a:pt x="10800" y="19363"/>
                  </a:cubicBezTo>
                  <a:cubicBezTo>
                    <a:pt x="15674" y="19363"/>
                    <a:pt x="19851" y="20287"/>
                    <a:pt x="21600" y="21600"/>
                  </a:cubicBez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grpSp>
      <p:sp>
        <p:nvSpPr>
          <p:cNvPr id="42" name="Freeform 35">
            <a:extLst>
              <a:ext uri="{FF2B5EF4-FFF2-40B4-BE49-F238E27FC236}">
                <a16:creationId xmlns:a16="http://schemas.microsoft.com/office/drawing/2014/main" id="{28878366-C996-494F-BD73-28B1026EB834}"/>
              </a:ext>
            </a:extLst>
          </p:cNvPr>
          <p:cNvSpPr>
            <a:spLocks/>
          </p:cNvSpPr>
          <p:nvPr/>
        </p:nvSpPr>
        <p:spPr bwMode="auto">
          <a:xfrm>
            <a:off x="8445616" y="1738313"/>
            <a:ext cx="139304" cy="175022"/>
          </a:xfrm>
          <a:custGeom>
            <a:avLst/>
            <a:gdLst>
              <a:gd name="T0" fmla="*/ 206 w 206"/>
              <a:gd name="T1" fmla="*/ 0 h 288"/>
              <a:gd name="T2" fmla="*/ 189 w 206"/>
              <a:gd name="T3" fmla="*/ 14 h 288"/>
              <a:gd name="T4" fmla="*/ 5 w 206"/>
              <a:gd name="T5" fmla="*/ 266 h 288"/>
              <a:gd name="T6" fmla="*/ 1 w 206"/>
              <a:gd name="T7" fmla="*/ 278 h 288"/>
              <a:gd name="T8" fmla="*/ 13 w 206"/>
              <a:gd name="T9" fmla="*/ 288 h 288"/>
              <a:gd name="T10" fmla="*/ 29 w 206"/>
              <a:gd name="T11" fmla="*/ 282 h 288"/>
              <a:gd name="T12" fmla="*/ 61 w 206"/>
              <a:gd name="T13" fmla="*/ 245 h 288"/>
              <a:gd name="T14" fmla="*/ 146 w 206"/>
              <a:gd name="T15" fmla="*/ 103 h 288"/>
              <a:gd name="T16" fmla="*/ 189 w 206"/>
              <a:gd name="T17" fmla="*/ 33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4" y="7"/>
                  <a:pt x="189" y="14"/>
                </a:cubicBezTo>
                <a:cubicBezTo>
                  <a:pt x="130" y="101"/>
                  <a:pt x="59" y="176"/>
                  <a:pt x="5" y="266"/>
                </a:cubicBezTo>
                <a:cubicBezTo>
                  <a:pt x="2" y="270"/>
                  <a:pt x="0" y="274"/>
                  <a:pt x="1" y="278"/>
                </a:cubicBezTo>
                <a:cubicBezTo>
                  <a:pt x="2" y="284"/>
                  <a:pt x="8" y="288"/>
                  <a:pt x="13" y="288"/>
                </a:cubicBezTo>
                <a:cubicBezTo>
                  <a:pt x="19" y="288"/>
                  <a:pt x="24" y="285"/>
                  <a:pt x="29" y="282"/>
                </a:cubicBezTo>
                <a:cubicBezTo>
                  <a:pt x="41" y="273"/>
                  <a:pt x="54" y="258"/>
                  <a:pt x="61" y="245"/>
                </a:cubicBezTo>
                <a:cubicBezTo>
                  <a:pt x="90" y="198"/>
                  <a:pt x="118" y="151"/>
                  <a:pt x="146" y="103"/>
                </a:cubicBezTo>
                <a:lnTo>
                  <a:pt x="189" y="33"/>
                </a:lnTo>
                <a:cubicBezTo>
                  <a:pt x="195" y="22"/>
                  <a:pt x="203" y="13"/>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3" name="Freeform 36">
            <a:extLst>
              <a:ext uri="{FF2B5EF4-FFF2-40B4-BE49-F238E27FC236}">
                <a16:creationId xmlns:a16="http://schemas.microsoft.com/office/drawing/2014/main" id="{AF995A55-4A55-4258-9C2D-57F82E79D46A}"/>
              </a:ext>
            </a:extLst>
          </p:cNvPr>
          <p:cNvSpPr>
            <a:spLocks/>
          </p:cNvSpPr>
          <p:nvPr/>
        </p:nvSpPr>
        <p:spPr bwMode="auto">
          <a:xfrm>
            <a:off x="6320065" y="2440658"/>
            <a:ext cx="140494" cy="176213"/>
          </a:xfrm>
          <a:custGeom>
            <a:avLst/>
            <a:gdLst>
              <a:gd name="T0" fmla="*/ 206 w 206"/>
              <a:gd name="T1" fmla="*/ 0 h 288"/>
              <a:gd name="T2" fmla="*/ 189 w 206"/>
              <a:gd name="T3" fmla="*/ 14 h 288"/>
              <a:gd name="T4" fmla="*/ 4 w 206"/>
              <a:gd name="T5" fmla="*/ 266 h 288"/>
              <a:gd name="T6" fmla="*/ 0 w 206"/>
              <a:gd name="T7" fmla="*/ 278 h 288"/>
              <a:gd name="T8" fmla="*/ 13 w 206"/>
              <a:gd name="T9" fmla="*/ 288 h 288"/>
              <a:gd name="T10" fmla="*/ 28 w 206"/>
              <a:gd name="T11" fmla="*/ 282 h 288"/>
              <a:gd name="T12" fmla="*/ 61 w 206"/>
              <a:gd name="T13" fmla="*/ 245 h 288"/>
              <a:gd name="T14" fmla="*/ 146 w 206"/>
              <a:gd name="T15" fmla="*/ 103 h 288"/>
              <a:gd name="T16" fmla="*/ 188 w 206"/>
              <a:gd name="T17" fmla="*/ 33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3" y="7"/>
                  <a:pt x="189" y="14"/>
                </a:cubicBezTo>
                <a:cubicBezTo>
                  <a:pt x="130" y="100"/>
                  <a:pt x="58" y="176"/>
                  <a:pt x="4" y="266"/>
                </a:cubicBezTo>
                <a:cubicBezTo>
                  <a:pt x="2" y="269"/>
                  <a:pt x="0" y="274"/>
                  <a:pt x="0" y="278"/>
                </a:cubicBezTo>
                <a:cubicBezTo>
                  <a:pt x="1" y="284"/>
                  <a:pt x="7" y="288"/>
                  <a:pt x="13" y="288"/>
                </a:cubicBezTo>
                <a:cubicBezTo>
                  <a:pt x="19" y="288"/>
                  <a:pt x="24" y="285"/>
                  <a:pt x="28" y="282"/>
                </a:cubicBezTo>
                <a:cubicBezTo>
                  <a:pt x="40" y="273"/>
                  <a:pt x="53" y="257"/>
                  <a:pt x="61" y="245"/>
                </a:cubicBezTo>
                <a:cubicBezTo>
                  <a:pt x="89" y="198"/>
                  <a:pt x="118" y="150"/>
                  <a:pt x="146" y="103"/>
                </a:cubicBezTo>
                <a:cubicBezTo>
                  <a:pt x="160" y="80"/>
                  <a:pt x="174" y="56"/>
                  <a:pt x="188" y="33"/>
                </a:cubicBezTo>
                <a:cubicBezTo>
                  <a:pt x="195" y="22"/>
                  <a:pt x="203" y="13"/>
                  <a:pt x="206" y="0"/>
                </a:cubicBezTo>
                <a:close/>
              </a:path>
            </a:pathLst>
          </a:custGeom>
          <a:solidFill>
            <a:schemeClr val="accent1">
              <a:lumMod val="40000"/>
              <a:lumOff val="6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4" name="Freeform 37">
            <a:extLst>
              <a:ext uri="{FF2B5EF4-FFF2-40B4-BE49-F238E27FC236}">
                <a16:creationId xmlns:a16="http://schemas.microsoft.com/office/drawing/2014/main" id="{929DB54B-E90D-49E0-BD8F-DA3CD927AB9B}"/>
              </a:ext>
            </a:extLst>
          </p:cNvPr>
          <p:cNvSpPr>
            <a:spLocks/>
          </p:cNvSpPr>
          <p:nvPr/>
        </p:nvSpPr>
        <p:spPr bwMode="auto">
          <a:xfrm>
            <a:off x="5458339" y="1711681"/>
            <a:ext cx="139304" cy="175022"/>
          </a:xfrm>
          <a:custGeom>
            <a:avLst/>
            <a:gdLst>
              <a:gd name="T0" fmla="*/ 206 w 206"/>
              <a:gd name="T1" fmla="*/ 0 h 288"/>
              <a:gd name="T2" fmla="*/ 189 w 206"/>
              <a:gd name="T3" fmla="*/ 14 h 288"/>
              <a:gd name="T4" fmla="*/ 4 w 206"/>
              <a:gd name="T5" fmla="*/ 265 h 288"/>
              <a:gd name="T6" fmla="*/ 0 w 206"/>
              <a:gd name="T7" fmla="*/ 278 h 288"/>
              <a:gd name="T8" fmla="*/ 13 w 206"/>
              <a:gd name="T9" fmla="*/ 287 h 288"/>
              <a:gd name="T10" fmla="*/ 29 w 206"/>
              <a:gd name="T11" fmla="*/ 281 h 288"/>
              <a:gd name="T12" fmla="*/ 61 w 206"/>
              <a:gd name="T13" fmla="*/ 245 h 288"/>
              <a:gd name="T14" fmla="*/ 146 w 206"/>
              <a:gd name="T15" fmla="*/ 103 h 288"/>
              <a:gd name="T16" fmla="*/ 189 w 206"/>
              <a:gd name="T17" fmla="*/ 32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3" y="7"/>
                  <a:pt x="189" y="14"/>
                </a:cubicBezTo>
                <a:cubicBezTo>
                  <a:pt x="130" y="100"/>
                  <a:pt x="58" y="176"/>
                  <a:pt x="4" y="265"/>
                </a:cubicBezTo>
                <a:cubicBezTo>
                  <a:pt x="2" y="269"/>
                  <a:pt x="0" y="274"/>
                  <a:pt x="0" y="278"/>
                </a:cubicBezTo>
                <a:cubicBezTo>
                  <a:pt x="1" y="284"/>
                  <a:pt x="7" y="287"/>
                  <a:pt x="13" y="287"/>
                </a:cubicBezTo>
                <a:cubicBezTo>
                  <a:pt x="19" y="288"/>
                  <a:pt x="24" y="285"/>
                  <a:pt x="29" y="281"/>
                </a:cubicBezTo>
                <a:cubicBezTo>
                  <a:pt x="40" y="272"/>
                  <a:pt x="53" y="257"/>
                  <a:pt x="61" y="245"/>
                </a:cubicBezTo>
                <a:cubicBezTo>
                  <a:pt x="89" y="197"/>
                  <a:pt x="118" y="150"/>
                  <a:pt x="146" y="103"/>
                </a:cubicBezTo>
                <a:lnTo>
                  <a:pt x="189" y="32"/>
                </a:lnTo>
                <a:cubicBezTo>
                  <a:pt x="195" y="21"/>
                  <a:pt x="203" y="12"/>
                  <a:pt x="206" y="0"/>
                </a:cubicBezTo>
                <a:close/>
              </a:path>
            </a:pathLst>
          </a:custGeom>
          <a:solidFill>
            <a:schemeClr val="accent1">
              <a:lumMod val="40000"/>
              <a:lumOff val="6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5" name="Freeform 38">
            <a:extLst>
              <a:ext uri="{FF2B5EF4-FFF2-40B4-BE49-F238E27FC236}">
                <a16:creationId xmlns:a16="http://schemas.microsoft.com/office/drawing/2014/main" id="{74593419-39D3-48AC-9606-F833A02BB071}"/>
              </a:ext>
            </a:extLst>
          </p:cNvPr>
          <p:cNvSpPr>
            <a:spLocks/>
          </p:cNvSpPr>
          <p:nvPr/>
        </p:nvSpPr>
        <p:spPr bwMode="auto">
          <a:xfrm>
            <a:off x="7060920" y="2022872"/>
            <a:ext cx="139304" cy="176213"/>
          </a:xfrm>
          <a:custGeom>
            <a:avLst/>
            <a:gdLst>
              <a:gd name="T0" fmla="*/ 206 w 206"/>
              <a:gd name="T1" fmla="*/ 0 h 288"/>
              <a:gd name="T2" fmla="*/ 189 w 206"/>
              <a:gd name="T3" fmla="*/ 14 h 288"/>
              <a:gd name="T4" fmla="*/ 5 w 206"/>
              <a:gd name="T5" fmla="*/ 266 h 288"/>
              <a:gd name="T6" fmla="*/ 1 w 206"/>
              <a:gd name="T7" fmla="*/ 279 h 288"/>
              <a:gd name="T8" fmla="*/ 13 w 206"/>
              <a:gd name="T9" fmla="*/ 288 h 288"/>
              <a:gd name="T10" fmla="*/ 29 w 206"/>
              <a:gd name="T11" fmla="*/ 282 h 288"/>
              <a:gd name="T12" fmla="*/ 62 w 206"/>
              <a:gd name="T13" fmla="*/ 245 h 288"/>
              <a:gd name="T14" fmla="*/ 147 w 206"/>
              <a:gd name="T15" fmla="*/ 104 h 288"/>
              <a:gd name="T16" fmla="*/ 189 w 206"/>
              <a:gd name="T17" fmla="*/ 33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4" y="7"/>
                  <a:pt x="189" y="14"/>
                </a:cubicBezTo>
                <a:cubicBezTo>
                  <a:pt x="130" y="101"/>
                  <a:pt x="59" y="176"/>
                  <a:pt x="5" y="266"/>
                </a:cubicBezTo>
                <a:cubicBezTo>
                  <a:pt x="3" y="270"/>
                  <a:pt x="0" y="274"/>
                  <a:pt x="1" y="279"/>
                </a:cubicBezTo>
                <a:cubicBezTo>
                  <a:pt x="2" y="284"/>
                  <a:pt x="8" y="288"/>
                  <a:pt x="13" y="288"/>
                </a:cubicBezTo>
                <a:cubicBezTo>
                  <a:pt x="19" y="288"/>
                  <a:pt x="24" y="285"/>
                  <a:pt x="29" y="282"/>
                </a:cubicBezTo>
                <a:cubicBezTo>
                  <a:pt x="41" y="273"/>
                  <a:pt x="54" y="258"/>
                  <a:pt x="62" y="245"/>
                </a:cubicBezTo>
                <a:cubicBezTo>
                  <a:pt x="90" y="198"/>
                  <a:pt x="118" y="151"/>
                  <a:pt x="147" y="104"/>
                </a:cubicBezTo>
                <a:cubicBezTo>
                  <a:pt x="161" y="80"/>
                  <a:pt x="175" y="56"/>
                  <a:pt x="189" y="33"/>
                </a:cubicBezTo>
                <a:cubicBezTo>
                  <a:pt x="196" y="22"/>
                  <a:pt x="203" y="13"/>
                  <a:pt x="206" y="0"/>
                </a:cubicBezTo>
                <a:close/>
              </a:path>
            </a:pathLst>
          </a:custGeom>
          <a:solidFill>
            <a:schemeClr val="accent1">
              <a:lumMod val="40000"/>
              <a:lumOff val="6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6" name="Freeform 39">
            <a:extLst>
              <a:ext uri="{FF2B5EF4-FFF2-40B4-BE49-F238E27FC236}">
                <a16:creationId xmlns:a16="http://schemas.microsoft.com/office/drawing/2014/main" id="{A3E85530-DBB7-4C64-A18D-0F162B61AB64}"/>
              </a:ext>
            </a:extLst>
          </p:cNvPr>
          <p:cNvSpPr>
            <a:spLocks/>
          </p:cNvSpPr>
          <p:nvPr/>
        </p:nvSpPr>
        <p:spPr bwMode="auto">
          <a:xfrm>
            <a:off x="5306082" y="2856310"/>
            <a:ext cx="140494" cy="176213"/>
          </a:xfrm>
          <a:custGeom>
            <a:avLst/>
            <a:gdLst>
              <a:gd name="T0" fmla="*/ 206 w 206"/>
              <a:gd name="T1" fmla="*/ 0 h 288"/>
              <a:gd name="T2" fmla="*/ 189 w 206"/>
              <a:gd name="T3" fmla="*/ 14 h 288"/>
              <a:gd name="T4" fmla="*/ 5 w 206"/>
              <a:gd name="T5" fmla="*/ 265 h 288"/>
              <a:gd name="T6" fmla="*/ 1 w 206"/>
              <a:gd name="T7" fmla="*/ 278 h 288"/>
              <a:gd name="T8" fmla="*/ 14 w 206"/>
              <a:gd name="T9" fmla="*/ 287 h 288"/>
              <a:gd name="T10" fmla="*/ 29 w 206"/>
              <a:gd name="T11" fmla="*/ 281 h 288"/>
              <a:gd name="T12" fmla="*/ 62 w 206"/>
              <a:gd name="T13" fmla="*/ 245 h 288"/>
              <a:gd name="T14" fmla="*/ 147 w 206"/>
              <a:gd name="T15" fmla="*/ 103 h 288"/>
              <a:gd name="T16" fmla="*/ 189 w 206"/>
              <a:gd name="T17" fmla="*/ 32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4" y="7"/>
                  <a:pt x="189" y="14"/>
                </a:cubicBezTo>
                <a:cubicBezTo>
                  <a:pt x="130" y="100"/>
                  <a:pt x="59" y="176"/>
                  <a:pt x="5" y="265"/>
                </a:cubicBezTo>
                <a:cubicBezTo>
                  <a:pt x="3" y="269"/>
                  <a:pt x="0" y="274"/>
                  <a:pt x="1" y="278"/>
                </a:cubicBezTo>
                <a:cubicBezTo>
                  <a:pt x="2" y="284"/>
                  <a:pt x="8" y="287"/>
                  <a:pt x="14" y="287"/>
                </a:cubicBezTo>
                <a:cubicBezTo>
                  <a:pt x="19" y="288"/>
                  <a:pt x="25" y="285"/>
                  <a:pt x="29" y="281"/>
                </a:cubicBezTo>
                <a:cubicBezTo>
                  <a:pt x="41" y="272"/>
                  <a:pt x="54" y="257"/>
                  <a:pt x="62" y="245"/>
                </a:cubicBezTo>
                <a:cubicBezTo>
                  <a:pt x="90" y="197"/>
                  <a:pt x="118" y="150"/>
                  <a:pt x="147" y="103"/>
                </a:cubicBezTo>
                <a:lnTo>
                  <a:pt x="189" y="32"/>
                </a:lnTo>
                <a:cubicBezTo>
                  <a:pt x="196" y="21"/>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7" name="Freeform 40">
            <a:extLst>
              <a:ext uri="{FF2B5EF4-FFF2-40B4-BE49-F238E27FC236}">
                <a16:creationId xmlns:a16="http://schemas.microsoft.com/office/drawing/2014/main" id="{1B1A6DAE-B484-4D73-B071-FF4C04F0E293}"/>
              </a:ext>
            </a:extLst>
          </p:cNvPr>
          <p:cNvSpPr>
            <a:spLocks/>
          </p:cNvSpPr>
          <p:nvPr/>
        </p:nvSpPr>
        <p:spPr bwMode="auto">
          <a:xfrm>
            <a:off x="6978952" y="2549723"/>
            <a:ext cx="139304" cy="175022"/>
          </a:xfrm>
          <a:custGeom>
            <a:avLst/>
            <a:gdLst>
              <a:gd name="T0" fmla="*/ 206 w 206"/>
              <a:gd name="T1" fmla="*/ 0 h 288"/>
              <a:gd name="T2" fmla="*/ 189 w 206"/>
              <a:gd name="T3" fmla="*/ 14 h 288"/>
              <a:gd name="T4" fmla="*/ 5 w 206"/>
              <a:gd name="T5" fmla="*/ 265 h 288"/>
              <a:gd name="T6" fmla="*/ 1 w 206"/>
              <a:gd name="T7" fmla="*/ 278 h 288"/>
              <a:gd name="T8" fmla="*/ 14 w 206"/>
              <a:gd name="T9" fmla="*/ 288 h 288"/>
              <a:gd name="T10" fmla="*/ 29 w 206"/>
              <a:gd name="T11" fmla="*/ 281 h 288"/>
              <a:gd name="T12" fmla="*/ 62 w 206"/>
              <a:gd name="T13" fmla="*/ 245 h 288"/>
              <a:gd name="T14" fmla="*/ 147 w 206"/>
              <a:gd name="T15" fmla="*/ 103 h 288"/>
              <a:gd name="T16" fmla="*/ 189 w 206"/>
              <a:gd name="T17" fmla="*/ 32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4" y="7"/>
                  <a:pt x="189" y="14"/>
                </a:cubicBezTo>
                <a:cubicBezTo>
                  <a:pt x="130" y="100"/>
                  <a:pt x="59" y="176"/>
                  <a:pt x="5" y="265"/>
                </a:cubicBezTo>
                <a:cubicBezTo>
                  <a:pt x="3" y="269"/>
                  <a:pt x="0" y="274"/>
                  <a:pt x="1" y="278"/>
                </a:cubicBezTo>
                <a:cubicBezTo>
                  <a:pt x="2" y="284"/>
                  <a:pt x="8" y="287"/>
                  <a:pt x="14" y="288"/>
                </a:cubicBezTo>
                <a:cubicBezTo>
                  <a:pt x="19" y="288"/>
                  <a:pt x="25" y="285"/>
                  <a:pt x="29" y="281"/>
                </a:cubicBezTo>
                <a:cubicBezTo>
                  <a:pt x="41" y="273"/>
                  <a:pt x="54" y="257"/>
                  <a:pt x="62" y="245"/>
                </a:cubicBezTo>
                <a:lnTo>
                  <a:pt x="147" y="103"/>
                </a:lnTo>
                <a:lnTo>
                  <a:pt x="189" y="32"/>
                </a:lnTo>
                <a:cubicBezTo>
                  <a:pt x="196" y="22"/>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8" name="Freeform 41">
            <a:extLst>
              <a:ext uri="{FF2B5EF4-FFF2-40B4-BE49-F238E27FC236}">
                <a16:creationId xmlns:a16="http://schemas.microsoft.com/office/drawing/2014/main" id="{F56CEBBC-78AC-43C2-A540-EA6677111210}"/>
              </a:ext>
            </a:extLst>
          </p:cNvPr>
          <p:cNvSpPr>
            <a:spLocks/>
          </p:cNvSpPr>
          <p:nvPr/>
        </p:nvSpPr>
        <p:spPr bwMode="auto">
          <a:xfrm>
            <a:off x="3659304" y="2638426"/>
            <a:ext cx="139304" cy="176213"/>
          </a:xfrm>
          <a:custGeom>
            <a:avLst/>
            <a:gdLst>
              <a:gd name="T0" fmla="*/ 206 w 206"/>
              <a:gd name="T1" fmla="*/ 0 h 288"/>
              <a:gd name="T2" fmla="*/ 189 w 206"/>
              <a:gd name="T3" fmla="*/ 14 h 288"/>
              <a:gd name="T4" fmla="*/ 4 w 206"/>
              <a:gd name="T5" fmla="*/ 265 h 288"/>
              <a:gd name="T6" fmla="*/ 0 w 206"/>
              <a:gd name="T7" fmla="*/ 278 h 288"/>
              <a:gd name="T8" fmla="*/ 13 w 206"/>
              <a:gd name="T9" fmla="*/ 288 h 288"/>
              <a:gd name="T10" fmla="*/ 28 w 206"/>
              <a:gd name="T11" fmla="*/ 281 h 288"/>
              <a:gd name="T12" fmla="*/ 61 w 206"/>
              <a:gd name="T13" fmla="*/ 245 h 288"/>
              <a:gd name="T14" fmla="*/ 146 w 206"/>
              <a:gd name="T15" fmla="*/ 103 h 288"/>
              <a:gd name="T16" fmla="*/ 188 w 206"/>
              <a:gd name="T17" fmla="*/ 32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3" y="7"/>
                  <a:pt x="189" y="14"/>
                </a:cubicBezTo>
                <a:cubicBezTo>
                  <a:pt x="130" y="100"/>
                  <a:pt x="58" y="176"/>
                  <a:pt x="4" y="265"/>
                </a:cubicBezTo>
                <a:cubicBezTo>
                  <a:pt x="2" y="269"/>
                  <a:pt x="0" y="274"/>
                  <a:pt x="0" y="278"/>
                </a:cubicBezTo>
                <a:cubicBezTo>
                  <a:pt x="1" y="284"/>
                  <a:pt x="7" y="287"/>
                  <a:pt x="13" y="288"/>
                </a:cubicBezTo>
                <a:cubicBezTo>
                  <a:pt x="19" y="288"/>
                  <a:pt x="24" y="285"/>
                  <a:pt x="28" y="281"/>
                </a:cubicBezTo>
                <a:cubicBezTo>
                  <a:pt x="40" y="272"/>
                  <a:pt x="53" y="257"/>
                  <a:pt x="61" y="245"/>
                </a:cubicBezTo>
                <a:cubicBezTo>
                  <a:pt x="89" y="197"/>
                  <a:pt x="118" y="150"/>
                  <a:pt x="146" y="103"/>
                </a:cubicBezTo>
                <a:cubicBezTo>
                  <a:pt x="160" y="80"/>
                  <a:pt x="174" y="56"/>
                  <a:pt x="188" y="32"/>
                </a:cubicBezTo>
                <a:cubicBezTo>
                  <a:pt x="195" y="21"/>
                  <a:pt x="203" y="12"/>
                  <a:pt x="206" y="0"/>
                </a:cubicBezTo>
                <a:close/>
              </a:path>
            </a:pathLst>
          </a:custGeom>
          <a:solidFill>
            <a:schemeClr val="accent1">
              <a:lumMod val="40000"/>
              <a:lumOff val="6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9" name="Freeform 42">
            <a:extLst>
              <a:ext uri="{FF2B5EF4-FFF2-40B4-BE49-F238E27FC236}">
                <a16:creationId xmlns:a16="http://schemas.microsoft.com/office/drawing/2014/main" id="{C0C8CE7E-E541-48F7-8541-6D9D47D22D9B}"/>
              </a:ext>
            </a:extLst>
          </p:cNvPr>
          <p:cNvSpPr>
            <a:spLocks/>
          </p:cNvSpPr>
          <p:nvPr/>
        </p:nvSpPr>
        <p:spPr bwMode="auto">
          <a:xfrm>
            <a:off x="2090795" y="2529641"/>
            <a:ext cx="139304" cy="176213"/>
          </a:xfrm>
          <a:custGeom>
            <a:avLst/>
            <a:gdLst>
              <a:gd name="T0" fmla="*/ 206 w 206"/>
              <a:gd name="T1" fmla="*/ 0 h 288"/>
              <a:gd name="T2" fmla="*/ 189 w 206"/>
              <a:gd name="T3" fmla="*/ 14 h 288"/>
              <a:gd name="T4" fmla="*/ 5 w 206"/>
              <a:gd name="T5" fmla="*/ 265 h 288"/>
              <a:gd name="T6" fmla="*/ 1 w 206"/>
              <a:gd name="T7" fmla="*/ 278 h 288"/>
              <a:gd name="T8" fmla="*/ 13 w 206"/>
              <a:gd name="T9" fmla="*/ 288 h 288"/>
              <a:gd name="T10" fmla="*/ 29 w 206"/>
              <a:gd name="T11" fmla="*/ 281 h 288"/>
              <a:gd name="T12" fmla="*/ 61 w 206"/>
              <a:gd name="T13" fmla="*/ 245 h 288"/>
              <a:gd name="T14" fmla="*/ 146 w 206"/>
              <a:gd name="T15" fmla="*/ 103 h 288"/>
              <a:gd name="T16" fmla="*/ 189 w 206"/>
              <a:gd name="T17" fmla="*/ 32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4" y="7"/>
                  <a:pt x="189" y="14"/>
                </a:cubicBezTo>
                <a:cubicBezTo>
                  <a:pt x="130" y="100"/>
                  <a:pt x="59" y="176"/>
                  <a:pt x="5" y="265"/>
                </a:cubicBezTo>
                <a:cubicBezTo>
                  <a:pt x="2" y="269"/>
                  <a:pt x="0" y="274"/>
                  <a:pt x="1" y="278"/>
                </a:cubicBezTo>
                <a:cubicBezTo>
                  <a:pt x="2" y="284"/>
                  <a:pt x="8" y="287"/>
                  <a:pt x="13" y="288"/>
                </a:cubicBezTo>
                <a:cubicBezTo>
                  <a:pt x="19" y="288"/>
                  <a:pt x="24" y="285"/>
                  <a:pt x="29" y="281"/>
                </a:cubicBezTo>
                <a:cubicBezTo>
                  <a:pt x="41" y="273"/>
                  <a:pt x="54" y="257"/>
                  <a:pt x="61" y="245"/>
                </a:cubicBezTo>
                <a:cubicBezTo>
                  <a:pt x="90" y="197"/>
                  <a:pt x="118" y="150"/>
                  <a:pt x="146" y="103"/>
                </a:cubicBezTo>
                <a:lnTo>
                  <a:pt x="189" y="32"/>
                </a:lnTo>
                <a:cubicBezTo>
                  <a:pt x="195" y="22"/>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0" name="Freeform 43">
            <a:extLst>
              <a:ext uri="{FF2B5EF4-FFF2-40B4-BE49-F238E27FC236}">
                <a16:creationId xmlns:a16="http://schemas.microsoft.com/office/drawing/2014/main" id="{A11AAC64-0957-4A3B-AB45-2CE8C8F7B9BC}"/>
              </a:ext>
            </a:extLst>
          </p:cNvPr>
          <p:cNvSpPr>
            <a:spLocks/>
          </p:cNvSpPr>
          <p:nvPr/>
        </p:nvSpPr>
        <p:spPr bwMode="auto">
          <a:xfrm>
            <a:off x="8442045" y="2337197"/>
            <a:ext cx="139304" cy="175022"/>
          </a:xfrm>
          <a:custGeom>
            <a:avLst/>
            <a:gdLst>
              <a:gd name="T0" fmla="*/ 206 w 206"/>
              <a:gd name="T1" fmla="*/ 0 h 287"/>
              <a:gd name="T2" fmla="*/ 188 w 206"/>
              <a:gd name="T3" fmla="*/ 13 h 287"/>
              <a:gd name="T4" fmla="*/ 4 w 206"/>
              <a:gd name="T5" fmla="*/ 265 h 287"/>
              <a:gd name="T6" fmla="*/ 0 w 206"/>
              <a:gd name="T7" fmla="*/ 278 h 287"/>
              <a:gd name="T8" fmla="*/ 13 w 206"/>
              <a:gd name="T9" fmla="*/ 287 h 287"/>
              <a:gd name="T10" fmla="*/ 28 w 206"/>
              <a:gd name="T11" fmla="*/ 281 h 287"/>
              <a:gd name="T12" fmla="*/ 61 w 206"/>
              <a:gd name="T13" fmla="*/ 244 h 287"/>
              <a:gd name="T14" fmla="*/ 146 w 206"/>
              <a:gd name="T15" fmla="*/ 103 h 287"/>
              <a:gd name="T16" fmla="*/ 188 w 206"/>
              <a:gd name="T17" fmla="*/ 32 h 287"/>
              <a:gd name="T18" fmla="*/ 206 w 206"/>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7">
                <a:moveTo>
                  <a:pt x="206" y="0"/>
                </a:moveTo>
                <a:cubicBezTo>
                  <a:pt x="198" y="1"/>
                  <a:pt x="193" y="6"/>
                  <a:pt x="188" y="13"/>
                </a:cubicBezTo>
                <a:cubicBezTo>
                  <a:pt x="130" y="100"/>
                  <a:pt x="58" y="175"/>
                  <a:pt x="4" y="265"/>
                </a:cubicBezTo>
                <a:cubicBezTo>
                  <a:pt x="2" y="269"/>
                  <a:pt x="0" y="273"/>
                  <a:pt x="0" y="278"/>
                </a:cubicBezTo>
                <a:cubicBezTo>
                  <a:pt x="1" y="283"/>
                  <a:pt x="7" y="287"/>
                  <a:pt x="13" y="287"/>
                </a:cubicBezTo>
                <a:cubicBezTo>
                  <a:pt x="18" y="287"/>
                  <a:pt x="24" y="284"/>
                  <a:pt x="28" y="281"/>
                </a:cubicBezTo>
                <a:cubicBezTo>
                  <a:pt x="40" y="272"/>
                  <a:pt x="53" y="257"/>
                  <a:pt x="61" y="244"/>
                </a:cubicBezTo>
                <a:cubicBezTo>
                  <a:pt x="89" y="197"/>
                  <a:pt x="118" y="150"/>
                  <a:pt x="146" y="103"/>
                </a:cubicBezTo>
                <a:cubicBezTo>
                  <a:pt x="160" y="79"/>
                  <a:pt x="174" y="55"/>
                  <a:pt x="188" y="32"/>
                </a:cubicBezTo>
                <a:cubicBezTo>
                  <a:pt x="195" y="21"/>
                  <a:pt x="203" y="12"/>
                  <a:pt x="206" y="0"/>
                </a:cubicBezTo>
                <a:close/>
              </a:path>
            </a:pathLst>
          </a:custGeom>
          <a:solidFill>
            <a:schemeClr val="accent1">
              <a:lumMod val="40000"/>
              <a:lumOff val="6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1" name="Freeform 44">
            <a:extLst>
              <a:ext uri="{FF2B5EF4-FFF2-40B4-BE49-F238E27FC236}">
                <a16:creationId xmlns:a16="http://schemas.microsoft.com/office/drawing/2014/main" id="{391A9430-F712-4F4C-9878-1FFEC82A4D1E}"/>
              </a:ext>
            </a:extLst>
          </p:cNvPr>
          <p:cNvSpPr>
            <a:spLocks/>
          </p:cNvSpPr>
          <p:nvPr/>
        </p:nvSpPr>
        <p:spPr bwMode="auto">
          <a:xfrm>
            <a:off x="6773982" y="1616902"/>
            <a:ext cx="140494" cy="175022"/>
          </a:xfrm>
          <a:custGeom>
            <a:avLst/>
            <a:gdLst>
              <a:gd name="T0" fmla="*/ 206 w 206"/>
              <a:gd name="T1" fmla="*/ 0 h 288"/>
              <a:gd name="T2" fmla="*/ 189 w 206"/>
              <a:gd name="T3" fmla="*/ 14 h 288"/>
              <a:gd name="T4" fmla="*/ 5 w 206"/>
              <a:gd name="T5" fmla="*/ 265 h 288"/>
              <a:gd name="T6" fmla="*/ 1 w 206"/>
              <a:gd name="T7" fmla="*/ 278 h 288"/>
              <a:gd name="T8" fmla="*/ 14 w 206"/>
              <a:gd name="T9" fmla="*/ 287 h 288"/>
              <a:gd name="T10" fmla="*/ 29 w 206"/>
              <a:gd name="T11" fmla="*/ 281 h 288"/>
              <a:gd name="T12" fmla="*/ 62 w 206"/>
              <a:gd name="T13" fmla="*/ 245 h 288"/>
              <a:gd name="T14" fmla="*/ 147 w 206"/>
              <a:gd name="T15" fmla="*/ 103 h 288"/>
              <a:gd name="T16" fmla="*/ 189 w 206"/>
              <a:gd name="T17" fmla="*/ 32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4" y="7"/>
                  <a:pt x="189" y="14"/>
                </a:cubicBezTo>
                <a:cubicBezTo>
                  <a:pt x="130" y="100"/>
                  <a:pt x="59" y="176"/>
                  <a:pt x="5" y="265"/>
                </a:cubicBezTo>
                <a:cubicBezTo>
                  <a:pt x="3" y="269"/>
                  <a:pt x="0" y="274"/>
                  <a:pt x="1" y="278"/>
                </a:cubicBezTo>
                <a:cubicBezTo>
                  <a:pt x="2" y="284"/>
                  <a:pt x="8" y="287"/>
                  <a:pt x="14" y="287"/>
                </a:cubicBezTo>
                <a:cubicBezTo>
                  <a:pt x="19" y="288"/>
                  <a:pt x="25" y="285"/>
                  <a:pt x="29" y="281"/>
                </a:cubicBezTo>
                <a:cubicBezTo>
                  <a:pt x="41" y="272"/>
                  <a:pt x="54" y="257"/>
                  <a:pt x="62" y="245"/>
                </a:cubicBezTo>
                <a:cubicBezTo>
                  <a:pt x="90" y="197"/>
                  <a:pt x="118" y="150"/>
                  <a:pt x="147" y="103"/>
                </a:cubicBezTo>
                <a:cubicBezTo>
                  <a:pt x="161" y="79"/>
                  <a:pt x="175" y="56"/>
                  <a:pt x="189" y="32"/>
                </a:cubicBezTo>
                <a:cubicBezTo>
                  <a:pt x="196" y="21"/>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2" name="Freeform 45">
            <a:extLst>
              <a:ext uri="{FF2B5EF4-FFF2-40B4-BE49-F238E27FC236}">
                <a16:creationId xmlns:a16="http://schemas.microsoft.com/office/drawing/2014/main" id="{8B032690-EEEC-4FB6-A3E7-026DD675E49A}"/>
              </a:ext>
            </a:extLst>
          </p:cNvPr>
          <p:cNvSpPr>
            <a:spLocks/>
          </p:cNvSpPr>
          <p:nvPr/>
        </p:nvSpPr>
        <p:spPr bwMode="auto">
          <a:xfrm>
            <a:off x="3095683" y="2364144"/>
            <a:ext cx="139304" cy="175022"/>
          </a:xfrm>
          <a:custGeom>
            <a:avLst/>
            <a:gdLst>
              <a:gd name="T0" fmla="*/ 206 w 206"/>
              <a:gd name="T1" fmla="*/ 0 h 288"/>
              <a:gd name="T2" fmla="*/ 189 w 206"/>
              <a:gd name="T3" fmla="*/ 14 h 288"/>
              <a:gd name="T4" fmla="*/ 5 w 206"/>
              <a:gd name="T5" fmla="*/ 266 h 288"/>
              <a:gd name="T6" fmla="*/ 1 w 206"/>
              <a:gd name="T7" fmla="*/ 279 h 288"/>
              <a:gd name="T8" fmla="*/ 14 w 206"/>
              <a:gd name="T9" fmla="*/ 288 h 288"/>
              <a:gd name="T10" fmla="*/ 29 w 206"/>
              <a:gd name="T11" fmla="*/ 282 h 288"/>
              <a:gd name="T12" fmla="*/ 62 w 206"/>
              <a:gd name="T13" fmla="*/ 245 h 288"/>
              <a:gd name="T14" fmla="*/ 147 w 206"/>
              <a:gd name="T15" fmla="*/ 104 h 288"/>
              <a:gd name="T16" fmla="*/ 189 w 206"/>
              <a:gd name="T17" fmla="*/ 33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4" y="7"/>
                  <a:pt x="189" y="14"/>
                </a:cubicBezTo>
                <a:cubicBezTo>
                  <a:pt x="130" y="101"/>
                  <a:pt x="59" y="176"/>
                  <a:pt x="5" y="266"/>
                </a:cubicBezTo>
                <a:cubicBezTo>
                  <a:pt x="3" y="270"/>
                  <a:pt x="0" y="274"/>
                  <a:pt x="1" y="279"/>
                </a:cubicBezTo>
                <a:cubicBezTo>
                  <a:pt x="2" y="284"/>
                  <a:pt x="8" y="288"/>
                  <a:pt x="14" y="288"/>
                </a:cubicBezTo>
                <a:cubicBezTo>
                  <a:pt x="19" y="288"/>
                  <a:pt x="25" y="285"/>
                  <a:pt x="29" y="282"/>
                </a:cubicBezTo>
                <a:cubicBezTo>
                  <a:pt x="41" y="273"/>
                  <a:pt x="54" y="258"/>
                  <a:pt x="62" y="245"/>
                </a:cubicBezTo>
                <a:cubicBezTo>
                  <a:pt x="90" y="198"/>
                  <a:pt x="118" y="151"/>
                  <a:pt x="147" y="104"/>
                </a:cubicBezTo>
                <a:lnTo>
                  <a:pt x="189" y="33"/>
                </a:lnTo>
                <a:cubicBezTo>
                  <a:pt x="196" y="22"/>
                  <a:pt x="203" y="13"/>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3" name="Freeform 46">
            <a:extLst>
              <a:ext uri="{FF2B5EF4-FFF2-40B4-BE49-F238E27FC236}">
                <a16:creationId xmlns:a16="http://schemas.microsoft.com/office/drawing/2014/main" id="{F596C642-A506-40CE-930E-4DDE890CE89A}"/>
              </a:ext>
            </a:extLst>
          </p:cNvPr>
          <p:cNvSpPr>
            <a:spLocks/>
          </p:cNvSpPr>
          <p:nvPr/>
        </p:nvSpPr>
        <p:spPr bwMode="auto">
          <a:xfrm>
            <a:off x="8001514" y="1546622"/>
            <a:ext cx="139304" cy="175022"/>
          </a:xfrm>
          <a:custGeom>
            <a:avLst/>
            <a:gdLst>
              <a:gd name="T0" fmla="*/ 206 w 206"/>
              <a:gd name="T1" fmla="*/ 0 h 287"/>
              <a:gd name="T2" fmla="*/ 188 w 206"/>
              <a:gd name="T3" fmla="*/ 13 h 287"/>
              <a:gd name="T4" fmla="*/ 4 w 206"/>
              <a:gd name="T5" fmla="*/ 265 h 287"/>
              <a:gd name="T6" fmla="*/ 0 w 206"/>
              <a:gd name="T7" fmla="*/ 278 h 287"/>
              <a:gd name="T8" fmla="*/ 13 w 206"/>
              <a:gd name="T9" fmla="*/ 287 h 287"/>
              <a:gd name="T10" fmla="*/ 28 w 206"/>
              <a:gd name="T11" fmla="*/ 281 h 287"/>
              <a:gd name="T12" fmla="*/ 61 w 206"/>
              <a:gd name="T13" fmla="*/ 244 h 287"/>
              <a:gd name="T14" fmla="*/ 146 w 206"/>
              <a:gd name="T15" fmla="*/ 103 h 287"/>
              <a:gd name="T16" fmla="*/ 188 w 206"/>
              <a:gd name="T17" fmla="*/ 32 h 287"/>
              <a:gd name="T18" fmla="*/ 206 w 206"/>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7">
                <a:moveTo>
                  <a:pt x="206" y="0"/>
                </a:moveTo>
                <a:cubicBezTo>
                  <a:pt x="198" y="2"/>
                  <a:pt x="193" y="7"/>
                  <a:pt x="188" y="13"/>
                </a:cubicBezTo>
                <a:cubicBezTo>
                  <a:pt x="130" y="100"/>
                  <a:pt x="58" y="175"/>
                  <a:pt x="4" y="265"/>
                </a:cubicBezTo>
                <a:cubicBezTo>
                  <a:pt x="2" y="269"/>
                  <a:pt x="0" y="273"/>
                  <a:pt x="0" y="278"/>
                </a:cubicBezTo>
                <a:cubicBezTo>
                  <a:pt x="1" y="283"/>
                  <a:pt x="7" y="287"/>
                  <a:pt x="13" y="287"/>
                </a:cubicBezTo>
                <a:cubicBezTo>
                  <a:pt x="18" y="287"/>
                  <a:pt x="24" y="284"/>
                  <a:pt x="28" y="281"/>
                </a:cubicBezTo>
                <a:cubicBezTo>
                  <a:pt x="40" y="272"/>
                  <a:pt x="53" y="257"/>
                  <a:pt x="61" y="244"/>
                </a:cubicBezTo>
                <a:cubicBezTo>
                  <a:pt x="89" y="197"/>
                  <a:pt x="118" y="150"/>
                  <a:pt x="146" y="103"/>
                </a:cubicBezTo>
                <a:cubicBezTo>
                  <a:pt x="160" y="79"/>
                  <a:pt x="174" y="56"/>
                  <a:pt x="188" y="32"/>
                </a:cubicBezTo>
                <a:cubicBezTo>
                  <a:pt x="195" y="21"/>
                  <a:pt x="203" y="12"/>
                  <a:pt x="206" y="0"/>
                </a:cubicBezTo>
                <a:close/>
              </a:path>
            </a:pathLst>
          </a:custGeom>
          <a:solidFill>
            <a:schemeClr val="accent1">
              <a:lumMod val="40000"/>
              <a:lumOff val="6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4" name="Freeform 47">
            <a:extLst>
              <a:ext uri="{FF2B5EF4-FFF2-40B4-BE49-F238E27FC236}">
                <a16:creationId xmlns:a16="http://schemas.microsoft.com/office/drawing/2014/main" id="{7B6172BD-0927-4A67-90FB-91A58EDF2FE1}"/>
              </a:ext>
            </a:extLst>
          </p:cNvPr>
          <p:cNvSpPr>
            <a:spLocks/>
          </p:cNvSpPr>
          <p:nvPr/>
        </p:nvSpPr>
        <p:spPr bwMode="auto">
          <a:xfrm>
            <a:off x="3985478" y="2818224"/>
            <a:ext cx="140494" cy="175022"/>
          </a:xfrm>
          <a:custGeom>
            <a:avLst/>
            <a:gdLst>
              <a:gd name="T0" fmla="*/ 206 w 206"/>
              <a:gd name="T1" fmla="*/ 0 h 288"/>
              <a:gd name="T2" fmla="*/ 189 w 206"/>
              <a:gd name="T3" fmla="*/ 14 h 288"/>
              <a:gd name="T4" fmla="*/ 5 w 206"/>
              <a:gd name="T5" fmla="*/ 265 h 288"/>
              <a:gd name="T6" fmla="*/ 1 w 206"/>
              <a:gd name="T7" fmla="*/ 278 h 288"/>
              <a:gd name="T8" fmla="*/ 13 w 206"/>
              <a:gd name="T9" fmla="*/ 288 h 288"/>
              <a:gd name="T10" fmla="*/ 29 w 206"/>
              <a:gd name="T11" fmla="*/ 281 h 288"/>
              <a:gd name="T12" fmla="*/ 61 w 206"/>
              <a:gd name="T13" fmla="*/ 245 h 288"/>
              <a:gd name="T14" fmla="*/ 146 w 206"/>
              <a:gd name="T15" fmla="*/ 103 h 288"/>
              <a:gd name="T16" fmla="*/ 189 w 206"/>
              <a:gd name="T17" fmla="*/ 32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3" y="7"/>
                  <a:pt x="189" y="14"/>
                </a:cubicBezTo>
                <a:cubicBezTo>
                  <a:pt x="130" y="100"/>
                  <a:pt x="59" y="176"/>
                  <a:pt x="5" y="265"/>
                </a:cubicBezTo>
                <a:cubicBezTo>
                  <a:pt x="2" y="269"/>
                  <a:pt x="0" y="274"/>
                  <a:pt x="1" y="278"/>
                </a:cubicBezTo>
                <a:cubicBezTo>
                  <a:pt x="1" y="284"/>
                  <a:pt x="7" y="287"/>
                  <a:pt x="13" y="288"/>
                </a:cubicBezTo>
                <a:cubicBezTo>
                  <a:pt x="19" y="288"/>
                  <a:pt x="24" y="285"/>
                  <a:pt x="29" y="281"/>
                </a:cubicBezTo>
                <a:cubicBezTo>
                  <a:pt x="41" y="273"/>
                  <a:pt x="54" y="257"/>
                  <a:pt x="61" y="245"/>
                </a:cubicBezTo>
                <a:cubicBezTo>
                  <a:pt x="90" y="197"/>
                  <a:pt x="118" y="150"/>
                  <a:pt x="146" y="103"/>
                </a:cubicBezTo>
                <a:lnTo>
                  <a:pt x="189" y="32"/>
                </a:lnTo>
                <a:cubicBezTo>
                  <a:pt x="195" y="22"/>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5" name="Freeform 48">
            <a:extLst>
              <a:ext uri="{FF2B5EF4-FFF2-40B4-BE49-F238E27FC236}">
                <a16:creationId xmlns:a16="http://schemas.microsoft.com/office/drawing/2014/main" id="{605C0A98-E984-4F63-A44F-3DA27545BA45}"/>
              </a:ext>
            </a:extLst>
          </p:cNvPr>
          <p:cNvSpPr>
            <a:spLocks/>
          </p:cNvSpPr>
          <p:nvPr/>
        </p:nvSpPr>
        <p:spPr bwMode="auto">
          <a:xfrm>
            <a:off x="4545129" y="1562101"/>
            <a:ext cx="140494" cy="176213"/>
          </a:xfrm>
          <a:custGeom>
            <a:avLst/>
            <a:gdLst>
              <a:gd name="T0" fmla="*/ 206 w 206"/>
              <a:gd name="T1" fmla="*/ 0 h 287"/>
              <a:gd name="T2" fmla="*/ 189 w 206"/>
              <a:gd name="T3" fmla="*/ 13 h 287"/>
              <a:gd name="T4" fmla="*/ 5 w 206"/>
              <a:gd name="T5" fmla="*/ 265 h 287"/>
              <a:gd name="T6" fmla="*/ 1 w 206"/>
              <a:gd name="T7" fmla="*/ 278 h 287"/>
              <a:gd name="T8" fmla="*/ 13 w 206"/>
              <a:gd name="T9" fmla="*/ 287 h 287"/>
              <a:gd name="T10" fmla="*/ 29 w 206"/>
              <a:gd name="T11" fmla="*/ 281 h 287"/>
              <a:gd name="T12" fmla="*/ 62 w 206"/>
              <a:gd name="T13" fmla="*/ 244 h 287"/>
              <a:gd name="T14" fmla="*/ 147 w 206"/>
              <a:gd name="T15" fmla="*/ 103 h 287"/>
              <a:gd name="T16" fmla="*/ 189 w 206"/>
              <a:gd name="T17" fmla="*/ 32 h 287"/>
              <a:gd name="T18" fmla="*/ 206 w 206"/>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7">
                <a:moveTo>
                  <a:pt x="206" y="0"/>
                </a:moveTo>
                <a:cubicBezTo>
                  <a:pt x="198" y="2"/>
                  <a:pt x="194" y="7"/>
                  <a:pt x="189" y="13"/>
                </a:cubicBezTo>
                <a:cubicBezTo>
                  <a:pt x="130" y="100"/>
                  <a:pt x="59" y="175"/>
                  <a:pt x="5" y="265"/>
                </a:cubicBezTo>
                <a:cubicBezTo>
                  <a:pt x="3" y="269"/>
                  <a:pt x="0" y="273"/>
                  <a:pt x="1" y="278"/>
                </a:cubicBezTo>
                <a:cubicBezTo>
                  <a:pt x="2" y="283"/>
                  <a:pt x="8" y="287"/>
                  <a:pt x="13" y="287"/>
                </a:cubicBezTo>
                <a:cubicBezTo>
                  <a:pt x="19" y="287"/>
                  <a:pt x="25" y="284"/>
                  <a:pt x="29" y="281"/>
                </a:cubicBezTo>
                <a:cubicBezTo>
                  <a:pt x="41" y="272"/>
                  <a:pt x="54" y="257"/>
                  <a:pt x="62" y="244"/>
                </a:cubicBezTo>
                <a:cubicBezTo>
                  <a:pt x="90" y="197"/>
                  <a:pt x="118" y="150"/>
                  <a:pt x="147" y="103"/>
                </a:cubicBezTo>
                <a:lnTo>
                  <a:pt x="189" y="32"/>
                </a:lnTo>
                <a:cubicBezTo>
                  <a:pt x="196" y="21"/>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6" name="Freeform 49">
            <a:extLst>
              <a:ext uri="{FF2B5EF4-FFF2-40B4-BE49-F238E27FC236}">
                <a16:creationId xmlns:a16="http://schemas.microsoft.com/office/drawing/2014/main" id="{E485A949-CD86-4543-8D97-71BC80FC4306}"/>
              </a:ext>
            </a:extLst>
          </p:cNvPr>
          <p:cNvSpPr>
            <a:spLocks/>
          </p:cNvSpPr>
          <p:nvPr/>
        </p:nvSpPr>
        <p:spPr bwMode="auto">
          <a:xfrm>
            <a:off x="9496825" y="1760935"/>
            <a:ext cx="139304" cy="176213"/>
          </a:xfrm>
          <a:custGeom>
            <a:avLst/>
            <a:gdLst>
              <a:gd name="T0" fmla="*/ 206 w 206"/>
              <a:gd name="T1" fmla="*/ 0 h 287"/>
              <a:gd name="T2" fmla="*/ 189 w 206"/>
              <a:gd name="T3" fmla="*/ 13 h 287"/>
              <a:gd name="T4" fmla="*/ 5 w 206"/>
              <a:gd name="T5" fmla="*/ 265 h 287"/>
              <a:gd name="T6" fmla="*/ 1 w 206"/>
              <a:gd name="T7" fmla="*/ 278 h 287"/>
              <a:gd name="T8" fmla="*/ 14 w 206"/>
              <a:gd name="T9" fmla="*/ 287 h 287"/>
              <a:gd name="T10" fmla="*/ 29 w 206"/>
              <a:gd name="T11" fmla="*/ 281 h 287"/>
              <a:gd name="T12" fmla="*/ 62 w 206"/>
              <a:gd name="T13" fmla="*/ 244 h 287"/>
              <a:gd name="T14" fmla="*/ 147 w 206"/>
              <a:gd name="T15" fmla="*/ 103 h 287"/>
              <a:gd name="T16" fmla="*/ 189 w 206"/>
              <a:gd name="T17" fmla="*/ 32 h 287"/>
              <a:gd name="T18" fmla="*/ 206 w 206"/>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7">
                <a:moveTo>
                  <a:pt x="206" y="0"/>
                </a:moveTo>
                <a:cubicBezTo>
                  <a:pt x="198" y="2"/>
                  <a:pt x="194" y="7"/>
                  <a:pt x="189" y="13"/>
                </a:cubicBezTo>
                <a:cubicBezTo>
                  <a:pt x="130" y="100"/>
                  <a:pt x="59" y="175"/>
                  <a:pt x="5" y="265"/>
                </a:cubicBezTo>
                <a:cubicBezTo>
                  <a:pt x="3" y="269"/>
                  <a:pt x="0" y="273"/>
                  <a:pt x="1" y="278"/>
                </a:cubicBezTo>
                <a:cubicBezTo>
                  <a:pt x="2" y="283"/>
                  <a:pt x="8" y="287"/>
                  <a:pt x="14" y="287"/>
                </a:cubicBezTo>
                <a:cubicBezTo>
                  <a:pt x="19" y="287"/>
                  <a:pt x="25" y="284"/>
                  <a:pt x="29" y="281"/>
                </a:cubicBezTo>
                <a:cubicBezTo>
                  <a:pt x="41" y="272"/>
                  <a:pt x="54" y="257"/>
                  <a:pt x="62" y="244"/>
                </a:cubicBezTo>
                <a:cubicBezTo>
                  <a:pt x="90" y="197"/>
                  <a:pt x="118" y="150"/>
                  <a:pt x="147" y="103"/>
                </a:cubicBezTo>
                <a:cubicBezTo>
                  <a:pt x="161" y="79"/>
                  <a:pt x="175" y="56"/>
                  <a:pt x="189" y="32"/>
                </a:cubicBezTo>
                <a:cubicBezTo>
                  <a:pt x="196" y="21"/>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7" name="Freeform 50">
            <a:extLst>
              <a:ext uri="{FF2B5EF4-FFF2-40B4-BE49-F238E27FC236}">
                <a16:creationId xmlns:a16="http://schemas.microsoft.com/office/drawing/2014/main" id="{5520C0D5-BDFF-49BF-96F8-389475DBEC10}"/>
              </a:ext>
            </a:extLst>
          </p:cNvPr>
          <p:cNvSpPr>
            <a:spLocks/>
          </p:cNvSpPr>
          <p:nvPr/>
        </p:nvSpPr>
        <p:spPr bwMode="auto">
          <a:xfrm>
            <a:off x="9793290" y="2160985"/>
            <a:ext cx="140494" cy="176213"/>
          </a:xfrm>
          <a:custGeom>
            <a:avLst/>
            <a:gdLst>
              <a:gd name="T0" fmla="*/ 206 w 206"/>
              <a:gd name="T1" fmla="*/ 0 h 288"/>
              <a:gd name="T2" fmla="*/ 189 w 206"/>
              <a:gd name="T3" fmla="*/ 14 h 288"/>
              <a:gd name="T4" fmla="*/ 5 w 206"/>
              <a:gd name="T5" fmla="*/ 266 h 288"/>
              <a:gd name="T6" fmla="*/ 1 w 206"/>
              <a:gd name="T7" fmla="*/ 278 h 288"/>
              <a:gd name="T8" fmla="*/ 14 w 206"/>
              <a:gd name="T9" fmla="*/ 288 h 288"/>
              <a:gd name="T10" fmla="*/ 29 w 206"/>
              <a:gd name="T11" fmla="*/ 282 h 288"/>
              <a:gd name="T12" fmla="*/ 62 w 206"/>
              <a:gd name="T13" fmla="*/ 245 h 288"/>
              <a:gd name="T14" fmla="*/ 147 w 206"/>
              <a:gd name="T15" fmla="*/ 103 h 288"/>
              <a:gd name="T16" fmla="*/ 189 w 206"/>
              <a:gd name="T17" fmla="*/ 33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4" y="7"/>
                  <a:pt x="189" y="14"/>
                </a:cubicBezTo>
                <a:cubicBezTo>
                  <a:pt x="130" y="101"/>
                  <a:pt x="59" y="176"/>
                  <a:pt x="5" y="266"/>
                </a:cubicBezTo>
                <a:cubicBezTo>
                  <a:pt x="3" y="269"/>
                  <a:pt x="0" y="274"/>
                  <a:pt x="1" y="278"/>
                </a:cubicBezTo>
                <a:cubicBezTo>
                  <a:pt x="2" y="284"/>
                  <a:pt x="8" y="288"/>
                  <a:pt x="14" y="288"/>
                </a:cubicBezTo>
                <a:cubicBezTo>
                  <a:pt x="19" y="288"/>
                  <a:pt x="25" y="285"/>
                  <a:pt x="29" y="282"/>
                </a:cubicBezTo>
                <a:cubicBezTo>
                  <a:pt x="41" y="273"/>
                  <a:pt x="54" y="257"/>
                  <a:pt x="62" y="245"/>
                </a:cubicBezTo>
                <a:cubicBezTo>
                  <a:pt x="90" y="198"/>
                  <a:pt x="118" y="151"/>
                  <a:pt x="147" y="103"/>
                </a:cubicBezTo>
                <a:cubicBezTo>
                  <a:pt x="161" y="80"/>
                  <a:pt x="175" y="56"/>
                  <a:pt x="189" y="33"/>
                </a:cubicBezTo>
                <a:cubicBezTo>
                  <a:pt x="196" y="22"/>
                  <a:pt x="203" y="13"/>
                  <a:pt x="206" y="0"/>
                </a:cubicBezTo>
                <a:close/>
              </a:path>
            </a:pathLst>
          </a:custGeom>
          <a:solidFill>
            <a:schemeClr val="accent1">
              <a:lumMod val="40000"/>
              <a:lumOff val="6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8" name="Freeform 51">
            <a:extLst>
              <a:ext uri="{FF2B5EF4-FFF2-40B4-BE49-F238E27FC236}">
                <a16:creationId xmlns:a16="http://schemas.microsoft.com/office/drawing/2014/main" id="{901B4776-08EB-4455-8A1A-AB66D5478F98}"/>
              </a:ext>
            </a:extLst>
          </p:cNvPr>
          <p:cNvSpPr>
            <a:spLocks/>
          </p:cNvSpPr>
          <p:nvPr/>
        </p:nvSpPr>
        <p:spPr bwMode="auto">
          <a:xfrm>
            <a:off x="2207693" y="1827923"/>
            <a:ext cx="140494" cy="176213"/>
          </a:xfrm>
          <a:custGeom>
            <a:avLst/>
            <a:gdLst>
              <a:gd name="T0" fmla="*/ 206 w 206"/>
              <a:gd name="T1" fmla="*/ 0 h 288"/>
              <a:gd name="T2" fmla="*/ 189 w 206"/>
              <a:gd name="T3" fmla="*/ 14 h 288"/>
              <a:gd name="T4" fmla="*/ 4 w 206"/>
              <a:gd name="T5" fmla="*/ 266 h 288"/>
              <a:gd name="T6" fmla="*/ 0 w 206"/>
              <a:gd name="T7" fmla="*/ 278 h 288"/>
              <a:gd name="T8" fmla="*/ 13 w 206"/>
              <a:gd name="T9" fmla="*/ 288 h 288"/>
              <a:gd name="T10" fmla="*/ 29 w 206"/>
              <a:gd name="T11" fmla="*/ 282 h 288"/>
              <a:gd name="T12" fmla="*/ 61 w 206"/>
              <a:gd name="T13" fmla="*/ 245 h 288"/>
              <a:gd name="T14" fmla="*/ 146 w 206"/>
              <a:gd name="T15" fmla="*/ 103 h 288"/>
              <a:gd name="T16" fmla="*/ 189 w 206"/>
              <a:gd name="T17" fmla="*/ 33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3" y="7"/>
                  <a:pt x="189" y="14"/>
                </a:cubicBezTo>
                <a:cubicBezTo>
                  <a:pt x="130" y="101"/>
                  <a:pt x="58" y="176"/>
                  <a:pt x="4" y="266"/>
                </a:cubicBezTo>
                <a:cubicBezTo>
                  <a:pt x="2" y="270"/>
                  <a:pt x="0" y="274"/>
                  <a:pt x="0" y="278"/>
                </a:cubicBezTo>
                <a:cubicBezTo>
                  <a:pt x="1" y="284"/>
                  <a:pt x="7" y="288"/>
                  <a:pt x="13" y="288"/>
                </a:cubicBezTo>
                <a:cubicBezTo>
                  <a:pt x="19" y="288"/>
                  <a:pt x="24" y="285"/>
                  <a:pt x="29" y="282"/>
                </a:cubicBezTo>
                <a:cubicBezTo>
                  <a:pt x="40" y="273"/>
                  <a:pt x="54" y="258"/>
                  <a:pt x="61" y="245"/>
                </a:cubicBezTo>
                <a:cubicBezTo>
                  <a:pt x="89" y="198"/>
                  <a:pt x="118" y="151"/>
                  <a:pt x="146" y="103"/>
                </a:cubicBezTo>
                <a:cubicBezTo>
                  <a:pt x="160" y="80"/>
                  <a:pt x="174" y="56"/>
                  <a:pt x="189" y="33"/>
                </a:cubicBezTo>
                <a:cubicBezTo>
                  <a:pt x="195" y="22"/>
                  <a:pt x="203" y="13"/>
                  <a:pt x="206" y="0"/>
                </a:cubicBezTo>
                <a:close/>
              </a:path>
            </a:pathLst>
          </a:custGeom>
          <a:solidFill>
            <a:schemeClr val="accent1">
              <a:lumMod val="40000"/>
              <a:lumOff val="6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9" name="Freeform 52">
            <a:extLst>
              <a:ext uri="{FF2B5EF4-FFF2-40B4-BE49-F238E27FC236}">
                <a16:creationId xmlns:a16="http://schemas.microsoft.com/office/drawing/2014/main" id="{EE3612AE-7003-452A-895F-F23D55FECB17}"/>
              </a:ext>
            </a:extLst>
          </p:cNvPr>
          <p:cNvSpPr>
            <a:spLocks/>
          </p:cNvSpPr>
          <p:nvPr/>
        </p:nvSpPr>
        <p:spPr bwMode="auto">
          <a:xfrm>
            <a:off x="5142406" y="2365491"/>
            <a:ext cx="139304" cy="175022"/>
          </a:xfrm>
          <a:custGeom>
            <a:avLst/>
            <a:gdLst>
              <a:gd name="T0" fmla="*/ 206 w 206"/>
              <a:gd name="T1" fmla="*/ 0 h 287"/>
              <a:gd name="T2" fmla="*/ 189 w 206"/>
              <a:gd name="T3" fmla="*/ 13 h 287"/>
              <a:gd name="T4" fmla="*/ 4 w 206"/>
              <a:gd name="T5" fmla="*/ 265 h 287"/>
              <a:gd name="T6" fmla="*/ 0 w 206"/>
              <a:gd name="T7" fmla="*/ 278 h 287"/>
              <a:gd name="T8" fmla="*/ 13 w 206"/>
              <a:gd name="T9" fmla="*/ 287 h 287"/>
              <a:gd name="T10" fmla="*/ 29 w 206"/>
              <a:gd name="T11" fmla="*/ 281 h 287"/>
              <a:gd name="T12" fmla="*/ 61 w 206"/>
              <a:gd name="T13" fmla="*/ 244 h 287"/>
              <a:gd name="T14" fmla="*/ 146 w 206"/>
              <a:gd name="T15" fmla="*/ 103 h 287"/>
              <a:gd name="T16" fmla="*/ 189 w 206"/>
              <a:gd name="T17" fmla="*/ 32 h 287"/>
              <a:gd name="T18" fmla="*/ 206 w 206"/>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7">
                <a:moveTo>
                  <a:pt x="206" y="0"/>
                </a:moveTo>
                <a:cubicBezTo>
                  <a:pt x="198" y="1"/>
                  <a:pt x="193" y="6"/>
                  <a:pt x="189" y="13"/>
                </a:cubicBezTo>
                <a:cubicBezTo>
                  <a:pt x="130" y="100"/>
                  <a:pt x="58" y="175"/>
                  <a:pt x="4" y="265"/>
                </a:cubicBezTo>
                <a:cubicBezTo>
                  <a:pt x="2" y="269"/>
                  <a:pt x="0" y="273"/>
                  <a:pt x="0" y="278"/>
                </a:cubicBezTo>
                <a:cubicBezTo>
                  <a:pt x="1" y="283"/>
                  <a:pt x="7" y="287"/>
                  <a:pt x="13" y="287"/>
                </a:cubicBezTo>
                <a:cubicBezTo>
                  <a:pt x="19" y="287"/>
                  <a:pt x="24" y="284"/>
                  <a:pt x="29" y="281"/>
                </a:cubicBezTo>
                <a:cubicBezTo>
                  <a:pt x="40" y="272"/>
                  <a:pt x="53" y="257"/>
                  <a:pt x="61" y="244"/>
                </a:cubicBezTo>
                <a:cubicBezTo>
                  <a:pt x="89" y="197"/>
                  <a:pt x="118" y="150"/>
                  <a:pt x="146" y="103"/>
                </a:cubicBezTo>
                <a:lnTo>
                  <a:pt x="189" y="32"/>
                </a:lnTo>
                <a:cubicBezTo>
                  <a:pt x="195" y="21"/>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0" name="Freeform 53">
            <a:extLst>
              <a:ext uri="{FF2B5EF4-FFF2-40B4-BE49-F238E27FC236}">
                <a16:creationId xmlns:a16="http://schemas.microsoft.com/office/drawing/2014/main" id="{13945B37-BB52-4EB3-A228-035B80EBD468}"/>
              </a:ext>
            </a:extLst>
          </p:cNvPr>
          <p:cNvSpPr>
            <a:spLocks/>
          </p:cNvSpPr>
          <p:nvPr/>
        </p:nvSpPr>
        <p:spPr bwMode="auto">
          <a:xfrm>
            <a:off x="3498570" y="1738313"/>
            <a:ext cx="139304" cy="175022"/>
          </a:xfrm>
          <a:custGeom>
            <a:avLst/>
            <a:gdLst>
              <a:gd name="T0" fmla="*/ 206 w 206"/>
              <a:gd name="T1" fmla="*/ 0 h 288"/>
              <a:gd name="T2" fmla="*/ 189 w 206"/>
              <a:gd name="T3" fmla="*/ 14 h 288"/>
              <a:gd name="T4" fmla="*/ 5 w 206"/>
              <a:gd name="T5" fmla="*/ 266 h 288"/>
              <a:gd name="T6" fmla="*/ 1 w 206"/>
              <a:gd name="T7" fmla="*/ 278 h 288"/>
              <a:gd name="T8" fmla="*/ 14 w 206"/>
              <a:gd name="T9" fmla="*/ 288 h 288"/>
              <a:gd name="T10" fmla="*/ 29 w 206"/>
              <a:gd name="T11" fmla="*/ 282 h 288"/>
              <a:gd name="T12" fmla="*/ 62 w 206"/>
              <a:gd name="T13" fmla="*/ 245 h 288"/>
              <a:gd name="T14" fmla="*/ 147 w 206"/>
              <a:gd name="T15" fmla="*/ 103 h 288"/>
              <a:gd name="T16" fmla="*/ 189 w 206"/>
              <a:gd name="T17" fmla="*/ 33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4" y="7"/>
                  <a:pt x="189" y="14"/>
                </a:cubicBezTo>
                <a:cubicBezTo>
                  <a:pt x="130" y="101"/>
                  <a:pt x="59" y="176"/>
                  <a:pt x="5" y="266"/>
                </a:cubicBezTo>
                <a:cubicBezTo>
                  <a:pt x="3" y="270"/>
                  <a:pt x="0" y="274"/>
                  <a:pt x="1" y="278"/>
                </a:cubicBezTo>
                <a:cubicBezTo>
                  <a:pt x="2" y="284"/>
                  <a:pt x="8" y="288"/>
                  <a:pt x="14" y="288"/>
                </a:cubicBezTo>
                <a:cubicBezTo>
                  <a:pt x="19" y="288"/>
                  <a:pt x="25" y="285"/>
                  <a:pt x="29" y="282"/>
                </a:cubicBezTo>
                <a:cubicBezTo>
                  <a:pt x="41" y="273"/>
                  <a:pt x="54" y="258"/>
                  <a:pt x="62" y="245"/>
                </a:cubicBezTo>
                <a:cubicBezTo>
                  <a:pt x="90" y="198"/>
                  <a:pt x="118" y="151"/>
                  <a:pt x="147" y="103"/>
                </a:cubicBezTo>
                <a:lnTo>
                  <a:pt x="189" y="33"/>
                </a:lnTo>
                <a:cubicBezTo>
                  <a:pt x="196" y="22"/>
                  <a:pt x="203" y="13"/>
                  <a:pt x="206" y="0"/>
                </a:cubicBezTo>
                <a:close/>
              </a:path>
            </a:pathLst>
          </a:custGeom>
          <a:solidFill>
            <a:schemeClr val="accent1">
              <a:lumMod val="40000"/>
              <a:lumOff val="6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1" name="Freeform 54">
            <a:extLst>
              <a:ext uri="{FF2B5EF4-FFF2-40B4-BE49-F238E27FC236}">
                <a16:creationId xmlns:a16="http://schemas.microsoft.com/office/drawing/2014/main" id="{C2933ECE-774B-4EE0-A6A0-3FAEC5433BE1}"/>
              </a:ext>
            </a:extLst>
          </p:cNvPr>
          <p:cNvSpPr>
            <a:spLocks/>
          </p:cNvSpPr>
          <p:nvPr/>
        </p:nvSpPr>
        <p:spPr bwMode="auto">
          <a:xfrm>
            <a:off x="7757435" y="2551510"/>
            <a:ext cx="139304" cy="175022"/>
          </a:xfrm>
          <a:custGeom>
            <a:avLst/>
            <a:gdLst>
              <a:gd name="T0" fmla="*/ 206 w 206"/>
              <a:gd name="T1" fmla="*/ 0 h 288"/>
              <a:gd name="T2" fmla="*/ 189 w 206"/>
              <a:gd name="T3" fmla="*/ 14 h 288"/>
              <a:gd name="T4" fmla="*/ 5 w 206"/>
              <a:gd name="T5" fmla="*/ 266 h 288"/>
              <a:gd name="T6" fmla="*/ 1 w 206"/>
              <a:gd name="T7" fmla="*/ 278 h 288"/>
              <a:gd name="T8" fmla="*/ 14 w 206"/>
              <a:gd name="T9" fmla="*/ 288 h 288"/>
              <a:gd name="T10" fmla="*/ 29 w 206"/>
              <a:gd name="T11" fmla="*/ 282 h 288"/>
              <a:gd name="T12" fmla="*/ 62 w 206"/>
              <a:gd name="T13" fmla="*/ 245 h 288"/>
              <a:gd name="T14" fmla="*/ 147 w 206"/>
              <a:gd name="T15" fmla="*/ 103 h 288"/>
              <a:gd name="T16" fmla="*/ 189 w 206"/>
              <a:gd name="T17" fmla="*/ 33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4" y="7"/>
                  <a:pt x="189" y="14"/>
                </a:cubicBezTo>
                <a:cubicBezTo>
                  <a:pt x="130" y="100"/>
                  <a:pt x="59" y="176"/>
                  <a:pt x="5" y="266"/>
                </a:cubicBezTo>
                <a:cubicBezTo>
                  <a:pt x="3" y="269"/>
                  <a:pt x="0" y="274"/>
                  <a:pt x="1" y="278"/>
                </a:cubicBezTo>
                <a:cubicBezTo>
                  <a:pt x="2" y="284"/>
                  <a:pt x="8" y="288"/>
                  <a:pt x="14" y="288"/>
                </a:cubicBezTo>
                <a:cubicBezTo>
                  <a:pt x="19" y="288"/>
                  <a:pt x="25" y="285"/>
                  <a:pt x="29" y="282"/>
                </a:cubicBezTo>
                <a:cubicBezTo>
                  <a:pt x="41" y="273"/>
                  <a:pt x="54" y="257"/>
                  <a:pt x="62" y="245"/>
                </a:cubicBezTo>
                <a:cubicBezTo>
                  <a:pt x="90" y="198"/>
                  <a:pt x="118" y="150"/>
                  <a:pt x="147" y="103"/>
                </a:cubicBezTo>
                <a:cubicBezTo>
                  <a:pt x="161" y="80"/>
                  <a:pt x="175" y="56"/>
                  <a:pt x="189" y="33"/>
                </a:cubicBezTo>
                <a:cubicBezTo>
                  <a:pt x="196" y="22"/>
                  <a:pt x="203" y="13"/>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2" name="Freeform 55">
            <a:extLst>
              <a:ext uri="{FF2B5EF4-FFF2-40B4-BE49-F238E27FC236}">
                <a16:creationId xmlns:a16="http://schemas.microsoft.com/office/drawing/2014/main" id="{31682FB6-A270-40EB-A25C-02B6EC4EEFE1}"/>
              </a:ext>
            </a:extLst>
          </p:cNvPr>
          <p:cNvSpPr>
            <a:spLocks/>
          </p:cNvSpPr>
          <p:nvPr/>
        </p:nvSpPr>
        <p:spPr bwMode="auto">
          <a:xfrm>
            <a:off x="4528460" y="2163366"/>
            <a:ext cx="139304" cy="175022"/>
          </a:xfrm>
          <a:custGeom>
            <a:avLst/>
            <a:gdLst>
              <a:gd name="T0" fmla="*/ 206 w 206"/>
              <a:gd name="T1" fmla="*/ 0 h 287"/>
              <a:gd name="T2" fmla="*/ 189 w 206"/>
              <a:gd name="T3" fmla="*/ 13 h 287"/>
              <a:gd name="T4" fmla="*/ 5 w 206"/>
              <a:gd name="T5" fmla="*/ 265 h 287"/>
              <a:gd name="T6" fmla="*/ 1 w 206"/>
              <a:gd name="T7" fmla="*/ 278 h 287"/>
              <a:gd name="T8" fmla="*/ 13 w 206"/>
              <a:gd name="T9" fmla="*/ 287 h 287"/>
              <a:gd name="T10" fmla="*/ 29 w 206"/>
              <a:gd name="T11" fmla="*/ 281 h 287"/>
              <a:gd name="T12" fmla="*/ 61 w 206"/>
              <a:gd name="T13" fmla="*/ 244 h 287"/>
              <a:gd name="T14" fmla="*/ 146 w 206"/>
              <a:gd name="T15" fmla="*/ 103 h 287"/>
              <a:gd name="T16" fmla="*/ 189 w 206"/>
              <a:gd name="T17" fmla="*/ 32 h 287"/>
              <a:gd name="T18" fmla="*/ 206 w 206"/>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7">
                <a:moveTo>
                  <a:pt x="206" y="0"/>
                </a:moveTo>
                <a:cubicBezTo>
                  <a:pt x="198" y="2"/>
                  <a:pt x="193" y="7"/>
                  <a:pt x="189" y="13"/>
                </a:cubicBezTo>
                <a:cubicBezTo>
                  <a:pt x="130" y="100"/>
                  <a:pt x="59" y="175"/>
                  <a:pt x="5" y="265"/>
                </a:cubicBezTo>
                <a:cubicBezTo>
                  <a:pt x="2" y="269"/>
                  <a:pt x="0" y="273"/>
                  <a:pt x="1" y="278"/>
                </a:cubicBezTo>
                <a:cubicBezTo>
                  <a:pt x="1" y="283"/>
                  <a:pt x="7" y="287"/>
                  <a:pt x="13" y="287"/>
                </a:cubicBezTo>
                <a:cubicBezTo>
                  <a:pt x="19" y="287"/>
                  <a:pt x="24" y="284"/>
                  <a:pt x="29" y="281"/>
                </a:cubicBezTo>
                <a:cubicBezTo>
                  <a:pt x="41" y="272"/>
                  <a:pt x="54" y="257"/>
                  <a:pt x="61" y="244"/>
                </a:cubicBezTo>
                <a:cubicBezTo>
                  <a:pt x="90" y="197"/>
                  <a:pt x="118" y="150"/>
                  <a:pt x="146" y="103"/>
                </a:cubicBezTo>
                <a:cubicBezTo>
                  <a:pt x="160" y="79"/>
                  <a:pt x="175" y="56"/>
                  <a:pt x="189" y="32"/>
                </a:cubicBezTo>
                <a:cubicBezTo>
                  <a:pt x="195" y="21"/>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3" name="Freeform 56">
            <a:extLst>
              <a:ext uri="{FF2B5EF4-FFF2-40B4-BE49-F238E27FC236}">
                <a16:creationId xmlns:a16="http://schemas.microsoft.com/office/drawing/2014/main" id="{709F4D46-C860-4FB3-BF5C-7E92A579CCFC}"/>
              </a:ext>
            </a:extLst>
          </p:cNvPr>
          <p:cNvSpPr>
            <a:spLocks/>
          </p:cNvSpPr>
          <p:nvPr/>
        </p:nvSpPr>
        <p:spPr bwMode="auto">
          <a:xfrm>
            <a:off x="5670009" y="1987064"/>
            <a:ext cx="139304" cy="175022"/>
          </a:xfrm>
          <a:custGeom>
            <a:avLst/>
            <a:gdLst>
              <a:gd name="T0" fmla="*/ 206 w 206"/>
              <a:gd name="T1" fmla="*/ 0 h 287"/>
              <a:gd name="T2" fmla="*/ 189 w 206"/>
              <a:gd name="T3" fmla="*/ 13 h 287"/>
              <a:gd name="T4" fmla="*/ 5 w 206"/>
              <a:gd name="T5" fmla="*/ 265 h 287"/>
              <a:gd name="T6" fmla="*/ 1 w 206"/>
              <a:gd name="T7" fmla="*/ 278 h 287"/>
              <a:gd name="T8" fmla="*/ 13 w 206"/>
              <a:gd name="T9" fmla="*/ 287 h 287"/>
              <a:gd name="T10" fmla="*/ 29 w 206"/>
              <a:gd name="T11" fmla="*/ 281 h 287"/>
              <a:gd name="T12" fmla="*/ 62 w 206"/>
              <a:gd name="T13" fmla="*/ 244 h 287"/>
              <a:gd name="T14" fmla="*/ 146 w 206"/>
              <a:gd name="T15" fmla="*/ 103 h 287"/>
              <a:gd name="T16" fmla="*/ 189 w 206"/>
              <a:gd name="T17" fmla="*/ 32 h 287"/>
              <a:gd name="T18" fmla="*/ 206 w 206"/>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7">
                <a:moveTo>
                  <a:pt x="206" y="0"/>
                </a:moveTo>
                <a:cubicBezTo>
                  <a:pt x="198" y="1"/>
                  <a:pt x="194" y="6"/>
                  <a:pt x="189" y="13"/>
                </a:cubicBezTo>
                <a:cubicBezTo>
                  <a:pt x="130" y="100"/>
                  <a:pt x="59" y="175"/>
                  <a:pt x="5" y="265"/>
                </a:cubicBezTo>
                <a:cubicBezTo>
                  <a:pt x="2" y="269"/>
                  <a:pt x="0" y="273"/>
                  <a:pt x="1" y="278"/>
                </a:cubicBezTo>
                <a:cubicBezTo>
                  <a:pt x="2" y="283"/>
                  <a:pt x="8" y="287"/>
                  <a:pt x="13" y="287"/>
                </a:cubicBezTo>
                <a:cubicBezTo>
                  <a:pt x="19" y="287"/>
                  <a:pt x="24" y="284"/>
                  <a:pt x="29" y="281"/>
                </a:cubicBezTo>
                <a:cubicBezTo>
                  <a:pt x="41" y="272"/>
                  <a:pt x="54" y="257"/>
                  <a:pt x="62" y="244"/>
                </a:cubicBezTo>
                <a:cubicBezTo>
                  <a:pt x="90" y="197"/>
                  <a:pt x="118" y="150"/>
                  <a:pt x="146" y="103"/>
                </a:cubicBezTo>
                <a:lnTo>
                  <a:pt x="189" y="32"/>
                </a:lnTo>
                <a:cubicBezTo>
                  <a:pt x="195" y="21"/>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2" name="Freeform 43">
            <a:extLst>
              <a:ext uri="{FF2B5EF4-FFF2-40B4-BE49-F238E27FC236}">
                <a16:creationId xmlns:a16="http://schemas.microsoft.com/office/drawing/2014/main" id="{10F2D635-036A-4F06-BFE1-F42F06803EBB}"/>
              </a:ext>
            </a:extLst>
          </p:cNvPr>
          <p:cNvSpPr>
            <a:spLocks/>
          </p:cNvSpPr>
          <p:nvPr/>
        </p:nvSpPr>
        <p:spPr bwMode="auto">
          <a:xfrm>
            <a:off x="5801038" y="2540513"/>
            <a:ext cx="139304" cy="175022"/>
          </a:xfrm>
          <a:custGeom>
            <a:avLst/>
            <a:gdLst>
              <a:gd name="T0" fmla="*/ 206 w 206"/>
              <a:gd name="T1" fmla="*/ 0 h 287"/>
              <a:gd name="T2" fmla="*/ 188 w 206"/>
              <a:gd name="T3" fmla="*/ 13 h 287"/>
              <a:gd name="T4" fmla="*/ 4 w 206"/>
              <a:gd name="T5" fmla="*/ 265 h 287"/>
              <a:gd name="T6" fmla="*/ 0 w 206"/>
              <a:gd name="T7" fmla="*/ 278 h 287"/>
              <a:gd name="T8" fmla="*/ 13 w 206"/>
              <a:gd name="T9" fmla="*/ 287 h 287"/>
              <a:gd name="T10" fmla="*/ 28 w 206"/>
              <a:gd name="T11" fmla="*/ 281 h 287"/>
              <a:gd name="T12" fmla="*/ 61 w 206"/>
              <a:gd name="T13" fmla="*/ 244 h 287"/>
              <a:gd name="T14" fmla="*/ 146 w 206"/>
              <a:gd name="T15" fmla="*/ 103 h 287"/>
              <a:gd name="T16" fmla="*/ 188 w 206"/>
              <a:gd name="T17" fmla="*/ 32 h 287"/>
              <a:gd name="T18" fmla="*/ 206 w 206"/>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7">
                <a:moveTo>
                  <a:pt x="206" y="0"/>
                </a:moveTo>
                <a:cubicBezTo>
                  <a:pt x="198" y="1"/>
                  <a:pt x="193" y="6"/>
                  <a:pt x="188" y="13"/>
                </a:cubicBezTo>
                <a:cubicBezTo>
                  <a:pt x="130" y="100"/>
                  <a:pt x="58" y="175"/>
                  <a:pt x="4" y="265"/>
                </a:cubicBezTo>
                <a:cubicBezTo>
                  <a:pt x="2" y="269"/>
                  <a:pt x="0" y="273"/>
                  <a:pt x="0" y="278"/>
                </a:cubicBezTo>
                <a:cubicBezTo>
                  <a:pt x="1" y="283"/>
                  <a:pt x="7" y="287"/>
                  <a:pt x="13" y="287"/>
                </a:cubicBezTo>
                <a:cubicBezTo>
                  <a:pt x="18" y="287"/>
                  <a:pt x="24" y="284"/>
                  <a:pt x="28" y="281"/>
                </a:cubicBezTo>
                <a:cubicBezTo>
                  <a:pt x="40" y="272"/>
                  <a:pt x="53" y="257"/>
                  <a:pt x="61" y="244"/>
                </a:cubicBezTo>
                <a:cubicBezTo>
                  <a:pt x="89" y="197"/>
                  <a:pt x="118" y="150"/>
                  <a:pt x="146" y="103"/>
                </a:cubicBezTo>
                <a:cubicBezTo>
                  <a:pt x="160" y="79"/>
                  <a:pt x="174" y="55"/>
                  <a:pt x="188" y="32"/>
                </a:cubicBezTo>
                <a:cubicBezTo>
                  <a:pt x="195" y="21"/>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6" name="Freeform: Shape 105">
            <a:extLst>
              <a:ext uri="{FF2B5EF4-FFF2-40B4-BE49-F238E27FC236}">
                <a16:creationId xmlns:a16="http://schemas.microsoft.com/office/drawing/2014/main" id="{B9A956C0-2C50-48BB-955A-248142140F3A}"/>
              </a:ext>
            </a:extLst>
          </p:cNvPr>
          <p:cNvSpPr/>
          <p:nvPr/>
        </p:nvSpPr>
        <p:spPr>
          <a:xfrm>
            <a:off x="4279142" y="3269491"/>
            <a:ext cx="34289" cy="316672"/>
          </a:xfrm>
          <a:custGeom>
            <a:avLst/>
            <a:gdLst>
              <a:gd name="connsiteX0" fmla="*/ 135589 w 324412"/>
              <a:gd name="connsiteY0" fmla="*/ 0 h 2996034"/>
              <a:gd name="connsiteX1" fmla="*/ 173988 w 324412"/>
              <a:gd name="connsiteY1" fmla="*/ 304583 h 2996034"/>
              <a:gd name="connsiteX2" fmla="*/ 220695 w 324412"/>
              <a:gd name="connsiteY2" fmla="*/ 1010438 h 2996034"/>
              <a:gd name="connsiteX3" fmla="*/ 321397 w 324412"/>
              <a:gd name="connsiteY3" fmla="*/ 2416455 h 2996034"/>
              <a:gd name="connsiteX4" fmla="*/ 270759 w 324412"/>
              <a:gd name="connsiteY4" fmla="*/ 2832395 h 2996034"/>
              <a:gd name="connsiteX5" fmla="*/ 189649 w 324412"/>
              <a:gd name="connsiteY5" fmla="*/ 2968926 h 2996034"/>
              <a:gd name="connsiteX6" fmla="*/ 51471 w 324412"/>
              <a:gd name="connsiteY6" fmla="*/ 2972285 h 2996034"/>
              <a:gd name="connsiteX7" fmla="*/ 14689 w 324412"/>
              <a:gd name="connsiteY7" fmla="*/ 2865091 h 2996034"/>
              <a:gd name="connsiteX8" fmla="*/ 82694 w 324412"/>
              <a:gd name="connsiteY8" fmla="*/ 187684 h 2996034"/>
              <a:gd name="connsiteX9" fmla="*/ 135589 w 324412"/>
              <a:gd name="connsiteY9" fmla="*/ 0 h 299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12" h="2996034">
                <a:moveTo>
                  <a:pt x="135589" y="0"/>
                </a:moveTo>
                <a:cubicBezTo>
                  <a:pt x="174587" y="95009"/>
                  <a:pt x="166999" y="205488"/>
                  <a:pt x="173988" y="304583"/>
                </a:cubicBezTo>
                <a:lnTo>
                  <a:pt x="220695" y="1010438"/>
                </a:lnTo>
                <a:cubicBezTo>
                  <a:pt x="255001" y="1475048"/>
                  <a:pt x="289307" y="1939658"/>
                  <a:pt x="321397" y="2416455"/>
                </a:cubicBezTo>
                <a:cubicBezTo>
                  <a:pt x="331242" y="2534231"/>
                  <a:pt x="317644" y="2712136"/>
                  <a:pt x="270759" y="2832395"/>
                </a:cubicBezTo>
                <a:cubicBezTo>
                  <a:pt x="254605" y="2886832"/>
                  <a:pt x="233379" y="2934775"/>
                  <a:pt x="189649" y="2968926"/>
                </a:cubicBezTo>
                <a:cubicBezTo>
                  <a:pt x="140848" y="2996583"/>
                  <a:pt x="81902" y="3011252"/>
                  <a:pt x="51471" y="2972285"/>
                </a:cubicBezTo>
                <a:cubicBezTo>
                  <a:pt x="23895" y="2952000"/>
                  <a:pt x="13112" y="2908144"/>
                  <a:pt x="14689" y="2865091"/>
                </a:cubicBezTo>
                <a:cubicBezTo>
                  <a:pt x="-43140" y="1979726"/>
                  <a:pt x="88866" y="1082025"/>
                  <a:pt x="82694" y="187684"/>
                </a:cubicBezTo>
                <a:cubicBezTo>
                  <a:pt x="76344" y="119456"/>
                  <a:pt x="87426" y="58524"/>
                  <a:pt x="13558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7" name="Freeform: Shape 106">
            <a:extLst>
              <a:ext uri="{FF2B5EF4-FFF2-40B4-BE49-F238E27FC236}">
                <a16:creationId xmlns:a16="http://schemas.microsoft.com/office/drawing/2014/main" id="{706A3E6F-382A-4934-A179-9F82CFB6A748}"/>
              </a:ext>
            </a:extLst>
          </p:cNvPr>
          <p:cNvSpPr/>
          <p:nvPr/>
        </p:nvSpPr>
        <p:spPr>
          <a:xfrm>
            <a:off x="5166645" y="3657810"/>
            <a:ext cx="34289" cy="316672"/>
          </a:xfrm>
          <a:custGeom>
            <a:avLst/>
            <a:gdLst>
              <a:gd name="connsiteX0" fmla="*/ 135589 w 324412"/>
              <a:gd name="connsiteY0" fmla="*/ 0 h 2996034"/>
              <a:gd name="connsiteX1" fmla="*/ 173988 w 324412"/>
              <a:gd name="connsiteY1" fmla="*/ 304583 h 2996034"/>
              <a:gd name="connsiteX2" fmla="*/ 220695 w 324412"/>
              <a:gd name="connsiteY2" fmla="*/ 1010438 h 2996034"/>
              <a:gd name="connsiteX3" fmla="*/ 321397 w 324412"/>
              <a:gd name="connsiteY3" fmla="*/ 2416455 h 2996034"/>
              <a:gd name="connsiteX4" fmla="*/ 270759 w 324412"/>
              <a:gd name="connsiteY4" fmla="*/ 2832395 h 2996034"/>
              <a:gd name="connsiteX5" fmla="*/ 189649 w 324412"/>
              <a:gd name="connsiteY5" fmla="*/ 2968926 h 2996034"/>
              <a:gd name="connsiteX6" fmla="*/ 51471 w 324412"/>
              <a:gd name="connsiteY6" fmla="*/ 2972285 h 2996034"/>
              <a:gd name="connsiteX7" fmla="*/ 14689 w 324412"/>
              <a:gd name="connsiteY7" fmla="*/ 2865091 h 2996034"/>
              <a:gd name="connsiteX8" fmla="*/ 82694 w 324412"/>
              <a:gd name="connsiteY8" fmla="*/ 187684 h 2996034"/>
              <a:gd name="connsiteX9" fmla="*/ 135589 w 324412"/>
              <a:gd name="connsiteY9" fmla="*/ 0 h 299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12" h="2996034">
                <a:moveTo>
                  <a:pt x="135589" y="0"/>
                </a:moveTo>
                <a:cubicBezTo>
                  <a:pt x="174587" y="95009"/>
                  <a:pt x="166999" y="205488"/>
                  <a:pt x="173988" y="304583"/>
                </a:cubicBezTo>
                <a:lnTo>
                  <a:pt x="220695" y="1010438"/>
                </a:lnTo>
                <a:cubicBezTo>
                  <a:pt x="255001" y="1475048"/>
                  <a:pt x="289307" y="1939658"/>
                  <a:pt x="321397" y="2416455"/>
                </a:cubicBezTo>
                <a:cubicBezTo>
                  <a:pt x="331242" y="2534231"/>
                  <a:pt x="317644" y="2712136"/>
                  <a:pt x="270759" y="2832395"/>
                </a:cubicBezTo>
                <a:cubicBezTo>
                  <a:pt x="254605" y="2886832"/>
                  <a:pt x="233379" y="2934775"/>
                  <a:pt x="189649" y="2968926"/>
                </a:cubicBezTo>
                <a:cubicBezTo>
                  <a:pt x="140848" y="2996583"/>
                  <a:pt x="81902" y="3011252"/>
                  <a:pt x="51471" y="2972285"/>
                </a:cubicBezTo>
                <a:cubicBezTo>
                  <a:pt x="23895" y="2952000"/>
                  <a:pt x="13112" y="2908144"/>
                  <a:pt x="14689" y="2865091"/>
                </a:cubicBezTo>
                <a:cubicBezTo>
                  <a:pt x="-43140" y="1979726"/>
                  <a:pt x="88866" y="1082025"/>
                  <a:pt x="82694" y="187684"/>
                </a:cubicBezTo>
                <a:cubicBezTo>
                  <a:pt x="76344" y="119456"/>
                  <a:pt x="87426" y="58524"/>
                  <a:pt x="135589"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8" name="Freeform: Shape 107">
            <a:extLst>
              <a:ext uri="{FF2B5EF4-FFF2-40B4-BE49-F238E27FC236}">
                <a16:creationId xmlns:a16="http://schemas.microsoft.com/office/drawing/2014/main" id="{2857658E-0B86-401F-87C0-ADBC7D2F0892}"/>
              </a:ext>
            </a:extLst>
          </p:cNvPr>
          <p:cNvSpPr/>
          <p:nvPr/>
        </p:nvSpPr>
        <p:spPr>
          <a:xfrm>
            <a:off x="6995694" y="3413454"/>
            <a:ext cx="34289" cy="316672"/>
          </a:xfrm>
          <a:custGeom>
            <a:avLst/>
            <a:gdLst>
              <a:gd name="connsiteX0" fmla="*/ 135589 w 324412"/>
              <a:gd name="connsiteY0" fmla="*/ 0 h 2996034"/>
              <a:gd name="connsiteX1" fmla="*/ 173988 w 324412"/>
              <a:gd name="connsiteY1" fmla="*/ 304583 h 2996034"/>
              <a:gd name="connsiteX2" fmla="*/ 220695 w 324412"/>
              <a:gd name="connsiteY2" fmla="*/ 1010438 h 2996034"/>
              <a:gd name="connsiteX3" fmla="*/ 321397 w 324412"/>
              <a:gd name="connsiteY3" fmla="*/ 2416455 h 2996034"/>
              <a:gd name="connsiteX4" fmla="*/ 270759 w 324412"/>
              <a:gd name="connsiteY4" fmla="*/ 2832395 h 2996034"/>
              <a:gd name="connsiteX5" fmla="*/ 189649 w 324412"/>
              <a:gd name="connsiteY5" fmla="*/ 2968926 h 2996034"/>
              <a:gd name="connsiteX6" fmla="*/ 51471 w 324412"/>
              <a:gd name="connsiteY6" fmla="*/ 2972285 h 2996034"/>
              <a:gd name="connsiteX7" fmla="*/ 14689 w 324412"/>
              <a:gd name="connsiteY7" fmla="*/ 2865091 h 2996034"/>
              <a:gd name="connsiteX8" fmla="*/ 82694 w 324412"/>
              <a:gd name="connsiteY8" fmla="*/ 187684 h 2996034"/>
              <a:gd name="connsiteX9" fmla="*/ 135589 w 324412"/>
              <a:gd name="connsiteY9" fmla="*/ 0 h 299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12" h="2996034">
                <a:moveTo>
                  <a:pt x="135589" y="0"/>
                </a:moveTo>
                <a:cubicBezTo>
                  <a:pt x="174587" y="95009"/>
                  <a:pt x="166999" y="205488"/>
                  <a:pt x="173988" y="304583"/>
                </a:cubicBezTo>
                <a:lnTo>
                  <a:pt x="220695" y="1010438"/>
                </a:lnTo>
                <a:cubicBezTo>
                  <a:pt x="255001" y="1475048"/>
                  <a:pt x="289307" y="1939658"/>
                  <a:pt x="321397" y="2416455"/>
                </a:cubicBezTo>
                <a:cubicBezTo>
                  <a:pt x="331242" y="2534231"/>
                  <a:pt x="317644" y="2712136"/>
                  <a:pt x="270759" y="2832395"/>
                </a:cubicBezTo>
                <a:cubicBezTo>
                  <a:pt x="254605" y="2886832"/>
                  <a:pt x="233379" y="2934775"/>
                  <a:pt x="189649" y="2968926"/>
                </a:cubicBezTo>
                <a:cubicBezTo>
                  <a:pt x="140848" y="2996583"/>
                  <a:pt x="81902" y="3011252"/>
                  <a:pt x="51471" y="2972285"/>
                </a:cubicBezTo>
                <a:cubicBezTo>
                  <a:pt x="23895" y="2952000"/>
                  <a:pt x="13112" y="2908144"/>
                  <a:pt x="14689" y="2865091"/>
                </a:cubicBezTo>
                <a:cubicBezTo>
                  <a:pt x="-43140" y="1979726"/>
                  <a:pt x="88866" y="1082025"/>
                  <a:pt x="82694" y="187684"/>
                </a:cubicBezTo>
                <a:cubicBezTo>
                  <a:pt x="76344" y="119456"/>
                  <a:pt x="87426" y="58524"/>
                  <a:pt x="13558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9" name="Freeform: Shape 108">
            <a:extLst>
              <a:ext uri="{FF2B5EF4-FFF2-40B4-BE49-F238E27FC236}">
                <a16:creationId xmlns:a16="http://schemas.microsoft.com/office/drawing/2014/main" id="{007FBFDF-BF2B-440B-9676-D1659E99C3B3}"/>
              </a:ext>
            </a:extLst>
          </p:cNvPr>
          <p:cNvSpPr/>
          <p:nvPr/>
        </p:nvSpPr>
        <p:spPr>
          <a:xfrm>
            <a:off x="7895716" y="3290550"/>
            <a:ext cx="34289" cy="316672"/>
          </a:xfrm>
          <a:custGeom>
            <a:avLst/>
            <a:gdLst>
              <a:gd name="connsiteX0" fmla="*/ 135589 w 324412"/>
              <a:gd name="connsiteY0" fmla="*/ 0 h 2996034"/>
              <a:gd name="connsiteX1" fmla="*/ 173988 w 324412"/>
              <a:gd name="connsiteY1" fmla="*/ 304583 h 2996034"/>
              <a:gd name="connsiteX2" fmla="*/ 220695 w 324412"/>
              <a:gd name="connsiteY2" fmla="*/ 1010438 h 2996034"/>
              <a:gd name="connsiteX3" fmla="*/ 321397 w 324412"/>
              <a:gd name="connsiteY3" fmla="*/ 2416455 h 2996034"/>
              <a:gd name="connsiteX4" fmla="*/ 270759 w 324412"/>
              <a:gd name="connsiteY4" fmla="*/ 2832395 h 2996034"/>
              <a:gd name="connsiteX5" fmla="*/ 189649 w 324412"/>
              <a:gd name="connsiteY5" fmla="*/ 2968926 h 2996034"/>
              <a:gd name="connsiteX6" fmla="*/ 51471 w 324412"/>
              <a:gd name="connsiteY6" fmla="*/ 2972285 h 2996034"/>
              <a:gd name="connsiteX7" fmla="*/ 14689 w 324412"/>
              <a:gd name="connsiteY7" fmla="*/ 2865091 h 2996034"/>
              <a:gd name="connsiteX8" fmla="*/ 82694 w 324412"/>
              <a:gd name="connsiteY8" fmla="*/ 187684 h 2996034"/>
              <a:gd name="connsiteX9" fmla="*/ 135589 w 324412"/>
              <a:gd name="connsiteY9" fmla="*/ 0 h 299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12" h="2996034">
                <a:moveTo>
                  <a:pt x="135589" y="0"/>
                </a:moveTo>
                <a:cubicBezTo>
                  <a:pt x="174587" y="95009"/>
                  <a:pt x="166999" y="205488"/>
                  <a:pt x="173988" y="304583"/>
                </a:cubicBezTo>
                <a:lnTo>
                  <a:pt x="220695" y="1010438"/>
                </a:lnTo>
                <a:cubicBezTo>
                  <a:pt x="255001" y="1475048"/>
                  <a:pt x="289307" y="1939658"/>
                  <a:pt x="321397" y="2416455"/>
                </a:cubicBezTo>
                <a:cubicBezTo>
                  <a:pt x="331242" y="2534231"/>
                  <a:pt x="317644" y="2712136"/>
                  <a:pt x="270759" y="2832395"/>
                </a:cubicBezTo>
                <a:cubicBezTo>
                  <a:pt x="254605" y="2886832"/>
                  <a:pt x="233379" y="2934775"/>
                  <a:pt x="189649" y="2968926"/>
                </a:cubicBezTo>
                <a:cubicBezTo>
                  <a:pt x="140848" y="2996583"/>
                  <a:pt x="81902" y="3011252"/>
                  <a:pt x="51471" y="2972285"/>
                </a:cubicBezTo>
                <a:cubicBezTo>
                  <a:pt x="23895" y="2952000"/>
                  <a:pt x="13112" y="2908144"/>
                  <a:pt x="14689" y="2865091"/>
                </a:cubicBezTo>
                <a:cubicBezTo>
                  <a:pt x="-43140" y="1979726"/>
                  <a:pt x="88866" y="1082025"/>
                  <a:pt x="82694" y="187684"/>
                </a:cubicBezTo>
                <a:cubicBezTo>
                  <a:pt x="76344" y="119456"/>
                  <a:pt x="87426" y="58524"/>
                  <a:pt x="135589"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7" name="TextBox 116">
            <a:extLst>
              <a:ext uri="{FF2B5EF4-FFF2-40B4-BE49-F238E27FC236}">
                <a16:creationId xmlns:a16="http://schemas.microsoft.com/office/drawing/2014/main" id="{BFE137F6-AB2E-4E93-B2A0-548F84A92DF9}"/>
              </a:ext>
            </a:extLst>
          </p:cNvPr>
          <p:cNvSpPr txBox="1"/>
          <p:nvPr/>
        </p:nvSpPr>
        <p:spPr>
          <a:xfrm>
            <a:off x="1514087" y="4752166"/>
            <a:ext cx="2202816" cy="400110"/>
          </a:xfrm>
          <a:prstGeom prst="rect">
            <a:avLst/>
          </a:prstGeom>
          <a:noFill/>
        </p:spPr>
        <p:txBody>
          <a:bodyPr wrap="square" lIns="0" rIns="0" rtlCol="0" anchor="b">
            <a:spAutoFit/>
          </a:bodyPr>
          <a:lstStyle/>
          <a:p>
            <a:pPr algn="ctr"/>
            <a:r>
              <a:rPr lang="en-US" sz="2000" b="1" cap="all">
                <a:solidFill>
                  <a:schemeClr val="accent4"/>
                </a:solidFill>
              </a:rPr>
              <a:t>ITEM NUMBER </a:t>
            </a:r>
          </a:p>
        </p:txBody>
      </p:sp>
      <p:sp>
        <p:nvSpPr>
          <p:cNvPr id="120" name="TextBox 119">
            <a:extLst>
              <a:ext uri="{FF2B5EF4-FFF2-40B4-BE49-F238E27FC236}">
                <a16:creationId xmlns:a16="http://schemas.microsoft.com/office/drawing/2014/main" id="{18206BD1-3207-48C8-AEB3-C715B3DF3EEE}"/>
              </a:ext>
            </a:extLst>
          </p:cNvPr>
          <p:cNvSpPr txBox="1"/>
          <p:nvPr/>
        </p:nvSpPr>
        <p:spPr>
          <a:xfrm>
            <a:off x="4313264" y="4753523"/>
            <a:ext cx="3154176" cy="400110"/>
          </a:xfrm>
          <a:prstGeom prst="rect">
            <a:avLst/>
          </a:prstGeom>
          <a:noFill/>
        </p:spPr>
        <p:txBody>
          <a:bodyPr wrap="square" lIns="0" rIns="0" rtlCol="0" anchor="b">
            <a:spAutoFit/>
          </a:bodyPr>
          <a:lstStyle/>
          <a:p>
            <a:pPr algn="ctr"/>
            <a:r>
              <a:rPr lang="en-US" sz="2000" b="1" cap="all">
                <a:solidFill>
                  <a:schemeClr val="accent2"/>
                </a:solidFill>
              </a:rPr>
              <a:t>Item Type Description</a:t>
            </a:r>
          </a:p>
        </p:txBody>
      </p:sp>
      <p:sp>
        <p:nvSpPr>
          <p:cNvPr id="126" name="Freeform 47">
            <a:extLst>
              <a:ext uri="{FF2B5EF4-FFF2-40B4-BE49-F238E27FC236}">
                <a16:creationId xmlns:a16="http://schemas.microsoft.com/office/drawing/2014/main" id="{0AB8D6DA-28E7-4DF8-92A6-5D6FE05FAF13}"/>
              </a:ext>
            </a:extLst>
          </p:cNvPr>
          <p:cNvSpPr>
            <a:spLocks/>
          </p:cNvSpPr>
          <p:nvPr/>
        </p:nvSpPr>
        <p:spPr bwMode="auto">
          <a:xfrm>
            <a:off x="9026070" y="2464672"/>
            <a:ext cx="140494" cy="175022"/>
          </a:xfrm>
          <a:custGeom>
            <a:avLst/>
            <a:gdLst>
              <a:gd name="T0" fmla="*/ 206 w 206"/>
              <a:gd name="T1" fmla="*/ 0 h 288"/>
              <a:gd name="T2" fmla="*/ 189 w 206"/>
              <a:gd name="T3" fmla="*/ 14 h 288"/>
              <a:gd name="T4" fmla="*/ 5 w 206"/>
              <a:gd name="T5" fmla="*/ 265 h 288"/>
              <a:gd name="T6" fmla="*/ 1 w 206"/>
              <a:gd name="T7" fmla="*/ 278 h 288"/>
              <a:gd name="T8" fmla="*/ 13 w 206"/>
              <a:gd name="T9" fmla="*/ 288 h 288"/>
              <a:gd name="T10" fmla="*/ 29 w 206"/>
              <a:gd name="T11" fmla="*/ 281 h 288"/>
              <a:gd name="T12" fmla="*/ 61 w 206"/>
              <a:gd name="T13" fmla="*/ 245 h 288"/>
              <a:gd name="T14" fmla="*/ 146 w 206"/>
              <a:gd name="T15" fmla="*/ 103 h 288"/>
              <a:gd name="T16" fmla="*/ 189 w 206"/>
              <a:gd name="T17" fmla="*/ 32 h 288"/>
              <a:gd name="T18" fmla="*/ 206 w 206"/>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88">
                <a:moveTo>
                  <a:pt x="206" y="0"/>
                </a:moveTo>
                <a:cubicBezTo>
                  <a:pt x="198" y="2"/>
                  <a:pt x="193" y="7"/>
                  <a:pt x="189" y="14"/>
                </a:cubicBezTo>
                <a:cubicBezTo>
                  <a:pt x="130" y="100"/>
                  <a:pt x="59" y="176"/>
                  <a:pt x="5" y="265"/>
                </a:cubicBezTo>
                <a:cubicBezTo>
                  <a:pt x="2" y="269"/>
                  <a:pt x="0" y="274"/>
                  <a:pt x="1" y="278"/>
                </a:cubicBezTo>
                <a:cubicBezTo>
                  <a:pt x="1" y="284"/>
                  <a:pt x="7" y="287"/>
                  <a:pt x="13" y="288"/>
                </a:cubicBezTo>
                <a:cubicBezTo>
                  <a:pt x="19" y="288"/>
                  <a:pt x="24" y="285"/>
                  <a:pt x="29" y="281"/>
                </a:cubicBezTo>
                <a:cubicBezTo>
                  <a:pt x="41" y="273"/>
                  <a:pt x="54" y="257"/>
                  <a:pt x="61" y="245"/>
                </a:cubicBezTo>
                <a:cubicBezTo>
                  <a:pt x="90" y="197"/>
                  <a:pt x="118" y="150"/>
                  <a:pt x="146" y="103"/>
                </a:cubicBezTo>
                <a:lnTo>
                  <a:pt x="189" y="32"/>
                </a:lnTo>
                <a:cubicBezTo>
                  <a:pt x="195" y="22"/>
                  <a:pt x="203" y="12"/>
                  <a:pt x="206"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56" name="Google Shape;45;p2">
            <a:extLst>
              <a:ext uri="{FF2B5EF4-FFF2-40B4-BE49-F238E27FC236}">
                <a16:creationId xmlns:a16="http://schemas.microsoft.com/office/drawing/2014/main" id="{DAD75EA0-F59D-A04B-9968-31B9360D40CE}"/>
              </a:ext>
            </a:extLst>
          </p:cNvPr>
          <p:cNvSpPr/>
          <p:nvPr/>
        </p:nvSpPr>
        <p:spPr>
          <a:xfrm>
            <a:off x="3173927" y="951674"/>
            <a:ext cx="5844146" cy="4571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57" name="TextBox 56">
            <a:extLst>
              <a:ext uri="{FF2B5EF4-FFF2-40B4-BE49-F238E27FC236}">
                <a16:creationId xmlns:a16="http://schemas.microsoft.com/office/drawing/2014/main" id="{8122B72D-FDB0-4343-803A-722057B8C1DF}"/>
              </a:ext>
            </a:extLst>
          </p:cNvPr>
          <p:cNvSpPr txBox="1"/>
          <p:nvPr/>
        </p:nvSpPr>
        <p:spPr>
          <a:xfrm>
            <a:off x="122582" y="152075"/>
            <a:ext cx="11946835" cy="769441"/>
          </a:xfrm>
          <a:prstGeom prst="rect">
            <a:avLst/>
          </a:prstGeom>
          <a:noFill/>
        </p:spPr>
        <p:txBody>
          <a:bodyPr wrap="square" rtlCol="0" anchor="t">
            <a:spAutoFit/>
          </a:bodyPr>
          <a:lstStyle/>
          <a:p>
            <a:pPr algn="ctr"/>
            <a:r>
              <a:rPr lang="en-US" sz="4400">
                <a:latin typeface="+mj-lt"/>
              </a:rPr>
              <a:t>Data Cleaning</a:t>
            </a:r>
          </a:p>
        </p:txBody>
      </p:sp>
      <p:sp>
        <p:nvSpPr>
          <p:cNvPr id="58" name="Round Same Side Corner Rectangle 3">
            <a:extLst>
              <a:ext uri="{FF2B5EF4-FFF2-40B4-BE49-F238E27FC236}">
                <a16:creationId xmlns:a16="http://schemas.microsoft.com/office/drawing/2014/main" id="{7D501F77-E686-BF4B-A3D6-37359186F937}"/>
              </a:ext>
            </a:extLst>
          </p:cNvPr>
          <p:cNvSpPr/>
          <p:nvPr/>
        </p:nvSpPr>
        <p:spPr>
          <a:xfrm>
            <a:off x="7062200" y="6194171"/>
            <a:ext cx="1401524" cy="511754"/>
          </a:xfrm>
          <a:prstGeom prst="round2Same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Cleaning</a:t>
            </a:r>
          </a:p>
        </p:txBody>
      </p:sp>
      <p:sp>
        <p:nvSpPr>
          <p:cNvPr id="66" name="Round Same Side Corner Rectangle 3">
            <a:extLst>
              <a:ext uri="{FF2B5EF4-FFF2-40B4-BE49-F238E27FC236}">
                <a16:creationId xmlns:a16="http://schemas.microsoft.com/office/drawing/2014/main" id="{8A918556-5BCD-8542-9FC0-ED2711F1B4FE}"/>
              </a:ext>
            </a:extLst>
          </p:cNvPr>
          <p:cNvSpPr/>
          <p:nvPr/>
        </p:nvSpPr>
        <p:spPr>
          <a:xfrm>
            <a:off x="2618753" y="6410421"/>
            <a:ext cx="1401524" cy="28555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Overview</a:t>
            </a:r>
          </a:p>
        </p:txBody>
      </p:sp>
      <p:sp>
        <p:nvSpPr>
          <p:cNvPr id="67" name="Round Same Side Corner Rectangle 3">
            <a:extLst>
              <a:ext uri="{FF2B5EF4-FFF2-40B4-BE49-F238E27FC236}">
                <a16:creationId xmlns:a16="http://schemas.microsoft.com/office/drawing/2014/main" id="{8A6424E3-5A7C-D04E-9ADD-AA98AE4947A3}"/>
              </a:ext>
            </a:extLst>
          </p:cNvPr>
          <p:cNvSpPr/>
          <p:nvPr/>
        </p:nvSpPr>
        <p:spPr>
          <a:xfrm>
            <a:off x="4075931" y="6410261"/>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Business</a:t>
            </a:r>
          </a:p>
        </p:txBody>
      </p:sp>
      <p:sp>
        <p:nvSpPr>
          <p:cNvPr id="68" name="Round Same Side Corner Rectangle 3">
            <a:extLst>
              <a:ext uri="{FF2B5EF4-FFF2-40B4-BE49-F238E27FC236}">
                <a16:creationId xmlns:a16="http://schemas.microsoft.com/office/drawing/2014/main" id="{084B1A19-4075-AB49-BA4F-36F23BD55B19}"/>
              </a:ext>
            </a:extLst>
          </p:cNvPr>
          <p:cNvSpPr/>
          <p:nvPr/>
        </p:nvSpPr>
        <p:spPr>
          <a:xfrm>
            <a:off x="5561846" y="6410426"/>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Data</a:t>
            </a:r>
          </a:p>
        </p:txBody>
      </p:sp>
      <p:sp>
        <p:nvSpPr>
          <p:cNvPr id="69" name="Round Same Side Corner Rectangle 3">
            <a:extLst>
              <a:ext uri="{FF2B5EF4-FFF2-40B4-BE49-F238E27FC236}">
                <a16:creationId xmlns:a16="http://schemas.microsoft.com/office/drawing/2014/main" id="{53DC5737-12D2-AE44-AA8F-B4818D757B40}"/>
              </a:ext>
            </a:extLst>
          </p:cNvPr>
          <p:cNvSpPr/>
          <p:nvPr/>
        </p:nvSpPr>
        <p:spPr>
          <a:xfrm>
            <a:off x="8548469" y="6420368"/>
            <a:ext cx="1430408" cy="285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Analysis</a:t>
            </a:r>
          </a:p>
        </p:txBody>
      </p:sp>
      <p:pic>
        <p:nvPicPr>
          <p:cNvPr id="70" name="Picture 21" descr="A close up of a logo&#10;&#10;Description generated with very high confidence">
            <a:extLst>
              <a:ext uri="{FF2B5EF4-FFF2-40B4-BE49-F238E27FC236}">
                <a16:creationId xmlns:a16="http://schemas.microsoft.com/office/drawing/2014/main" id="{54EBCE63-4D23-5741-87F3-A40CD873A233}"/>
              </a:ext>
            </a:extLst>
          </p:cNvPr>
          <p:cNvPicPr>
            <a:picLocks noChangeAspect="1"/>
          </p:cNvPicPr>
          <p:nvPr/>
        </p:nvPicPr>
        <p:blipFill>
          <a:blip r:embed="rId3"/>
          <a:stretch>
            <a:fillRect/>
          </a:stretch>
        </p:blipFill>
        <p:spPr>
          <a:xfrm>
            <a:off x="4512785" y="2337794"/>
            <a:ext cx="523282" cy="660453"/>
          </a:xfrm>
          <a:prstGeom prst="rect">
            <a:avLst/>
          </a:prstGeom>
        </p:spPr>
      </p:pic>
      <p:pic>
        <p:nvPicPr>
          <p:cNvPr id="72" name="Picture 17" descr="A close up of a logo&#10;&#10;Description generated with very high confidence">
            <a:extLst>
              <a:ext uri="{FF2B5EF4-FFF2-40B4-BE49-F238E27FC236}">
                <a16:creationId xmlns:a16="http://schemas.microsoft.com/office/drawing/2014/main" id="{130B215F-CCC6-E246-98B7-F50172D2C932}"/>
              </a:ext>
            </a:extLst>
          </p:cNvPr>
          <p:cNvPicPr>
            <a:picLocks noChangeAspect="1"/>
          </p:cNvPicPr>
          <p:nvPr/>
        </p:nvPicPr>
        <p:blipFill>
          <a:blip r:embed="rId4"/>
          <a:stretch>
            <a:fillRect/>
          </a:stretch>
        </p:blipFill>
        <p:spPr>
          <a:xfrm>
            <a:off x="7341398" y="2385836"/>
            <a:ext cx="495372" cy="462070"/>
          </a:xfrm>
          <a:prstGeom prst="rect">
            <a:avLst/>
          </a:prstGeom>
        </p:spPr>
      </p:pic>
      <p:pic>
        <p:nvPicPr>
          <p:cNvPr id="94" name="Picture 21" descr="A close up of a logo&#10;&#10;Description generated with very high confidence">
            <a:extLst>
              <a:ext uri="{FF2B5EF4-FFF2-40B4-BE49-F238E27FC236}">
                <a16:creationId xmlns:a16="http://schemas.microsoft.com/office/drawing/2014/main" id="{09A23992-2876-014F-BDE9-92EACDED233C}"/>
              </a:ext>
            </a:extLst>
          </p:cNvPr>
          <p:cNvPicPr>
            <a:picLocks noChangeAspect="1"/>
          </p:cNvPicPr>
          <p:nvPr/>
        </p:nvPicPr>
        <p:blipFill>
          <a:blip r:embed="rId3"/>
          <a:stretch>
            <a:fillRect/>
          </a:stretch>
        </p:blipFill>
        <p:spPr>
          <a:xfrm>
            <a:off x="1601747" y="5303654"/>
            <a:ext cx="523282" cy="660453"/>
          </a:xfrm>
          <a:prstGeom prst="rect">
            <a:avLst/>
          </a:prstGeom>
        </p:spPr>
      </p:pic>
      <p:sp>
        <p:nvSpPr>
          <p:cNvPr id="8" name="Left-Right-Up Arrow 7">
            <a:extLst>
              <a:ext uri="{FF2B5EF4-FFF2-40B4-BE49-F238E27FC236}">
                <a16:creationId xmlns:a16="http://schemas.microsoft.com/office/drawing/2014/main" id="{BC9E8413-7B91-9244-9D3B-C76FA6008D18}"/>
              </a:ext>
            </a:extLst>
          </p:cNvPr>
          <p:cNvSpPr/>
          <p:nvPr/>
        </p:nvSpPr>
        <p:spPr>
          <a:xfrm>
            <a:off x="2256716" y="5291075"/>
            <a:ext cx="740243" cy="568537"/>
          </a:xfrm>
          <a:prstGeom prst="leftRightUpArrow">
            <a:avLst>
              <a:gd name="adj1" fmla="val 8458"/>
              <a:gd name="adj2" fmla="val 20037"/>
              <a:gd name="adj3" fmla="val 167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4438BC-E540-4440-9649-A879942B1CC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5778" y1="60000" x2="45778" y2="60000"/>
                        <a14:foregroundMark x1="45778" y1="60889" x2="45778" y2="60889"/>
                        <a14:foregroundMark x1="45778" y1="60889" x2="45778" y2="60889"/>
                        <a14:foregroundMark x1="45778" y1="60889" x2="45778" y2="60889"/>
                        <a14:foregroundMark x1="58667" y1="61778" x2="58667" y2="61778"/>
                        <a14:foregroundMark x1="65778" y1="60889" x2="25333" y2="59556"/>
                        <a14:foregroundMark x1="25333" y1="59556" x2="44000" y2="53778"/>
                        <a14:foregroundMark x1="58667" y1="35111" x2="58667" y2="35111"/>
                        <a14:foregroundMark x1="86222" y1="37333" x2="89333" y2="46222"/>
                        <a14:foregroundMark x1="89333" y1="44000" x2="61778" y2="64000"/>
                        <a14:foregroundMark x1="61778" y1="64000" x2="52000" y2="65778"/>
                        <a14:foregroundMark x1="80444" y1="50222" x2="80444" y2="50222"/>
                        <a14:foregroundMark x1="67556" y1="41333" x2="67556" y2="41333"/>
                        <a14:foregroundMark x1="78667" y1="53778" x2="78667" y2="53778"/>
                        <a14:foregroundMark x1="81333" y1="51111" x2="60889" y2="56000"/>
                        <a14:foregroundMark x1="84444" y1="48889" x2="55556" y2="46222"/>
                        <a14:foregroundMark x1="15111" y1="35111" x2="58667" y2="36000"/>
                        <a14:foregroundMark x1="14222" y1="41333" x2="14222" y2="41333"/>
                        <a14:foregroundMark x1="11111" y1="43111" x2="10222" y2="50222"/>
                      </a14:backgroundRemoval>
                    </a14:imgEffect>
                  </a14:imgLayer>
                </a14:imgProps>
              </a:ext>
            </a:extLst>
          </a:blip>
          <a:stretch>
            <a:fillRect/>
          </a:stretch>
        </p:blipFill>
        <p:spPr>
          <a:xfrm>
            <a:off x="5710031" y="5045639"/>
            <a:ext cx="822152" cy="822152"/>
          </a:xfrm>
          <a:prstGeom prst="rect">
            <a:avLst/>
          </a:prstGeom>
        </p:spPr>
      </p:pic>
      <p:sp>
        <p:nvSpPr>
          <p:cNvPr id="11" name="TextBox 10">
            <a:extLst>
              <a:ext uri="{FF2B5EF4-FFF2-40B4-BE49-F238E27FC236}">
                <a16:creationId xmlns:a16="http://schemas.microsoft.com/office/drawing/2014/main" id="{263159DA-9792-A946-936E-AFBF59373877}"/>
              </a:ext>
            </a:extLst>
          </p:cNvPr>
          <p:cNvSpPr txBox="1"/>
          <p:nvPr/>
        </p:nvSpPr>
        <p:spPr>
          <a:xfrm>
            <a:off x="5283966" y="5539786"/>
            <a:ext cx="603050" cy="400110"/>
          </a:xfrm>
          <a:prstGeom prst="rect">
            <a:avLst/>
          </a:prstGeom>
          <a:noFill/>
        </p:spPr>
        <p:txBody>
          <a:bodyPr wrap="none" rtlCol="0">
            <a:spAutoFit/>
          </a:bodyPr>
          <a:lstStyle/>
          <a:p>
            <a:r>
              <a:rPr lang="en-US" sz="2000"/>
              <a:t>Null</a:t>
            </a:r>
          </a:p>
        </p:txBody>
      </p:sp>
      <p:pic>
        <p:nvPicPr>
          <p:cNvPr id="113" name="Picture 17" descr="A close up of a logo&#10;&#10;Description generated with very high confidence">
            <a:extLst>
              <a:ext uri="{FF2B5EF4-FFF2-40B4-BE49-F238E27FC236}">
                <a16:creationId xmlns:a16="http://schemas.microsoft.com/office/drawing/2014/main" id="{A33A37F9-5617-B940-AB39-7D912387B40E}"/>
              </a:ext>
            </a:extLst>
          </p:cNvPr>
          <p:cNvPicPr>
            <a:picLocks noChangeAspect="1"/>
          </p:cNvPicPr>
          <p:nvPr/>
        </p:nvPicPr>
        <p:blipFill>
          <a:blip r:embed="rId4"/>
          <a:stretch>
            <a:fillRect/>
          </a:stretch>
        </p:blipFill>
        <p:spPr>
          <a:xfrm>
            <a:off x="8011572" y="5350897"/>
            <a:ext cx="495372" cy="462070"/>
          </a:xfrm>
          <a:prstGeom prst="rect">
            <a:avLst/>
          </a:prstGeom>
        </p:spPr>
      </p:pic>
      <p:sp>
        <p:nvSpPr>
          <p:cNvPr id="115" name="TextBox 114">
            <a:extLst>
              <a:ext uri="{FF2B5EF4-FFF2-40B4-BE49-F238E27FC236}">
                <a16:creationId xmlns:a16="http://schemas.microsoft.com/office/drawing/2014/main" id="{5FE6061B-0CF5-6946-B792-43AA1138D833}"/>
              </a:ext>
            </a:extLst>
          </p:cNvPr>
          <p:cNvSpPr txBox="1"/>
          <p:nvPr/>
        </p:nvSpPr>
        <p:spPr>
          <a:xfrm>
            <a:off x="8363265" y="4743629"/>
            <a:ext cx="2202816" cy="400110"/>
          </a:xfrm>
          <a:prstGeom prst="rect">
            <a:avLst/>
          </a:prstGeom>
          <a:noFill/>
        </p:spPr>
        <p:txBody>
          <a:bodyPr wrap="square" lIns="0" rIns="0" rtlCol="0" anchor="b">
            <a:spAutoFit/>
          </a:bodyPr>
          <a:lstStyle/>
          <a:p>
            <a:r>
              <a:rPr lang="en-US" sz="2000" b="1" cap="all">
                <a:solidFill>
                  <a:schemeClr val="accent5"/>
                </a:solidFill>
              </a:rPr>
              <a:t>Family Forecast</a:t>
            </a:r>
          </a:p>
        </p:txBody>
      </p:sp>
      <p:sp>
        <p:nvSpPr>
          <p:cNvPr id="127" name="TextBox 126">
            <a:extLst>
              <a:ext uri="{FF2B5EF4-FFF2-40B4-BE49-F238E27FC236}">
                <a16:creationId xmlns:a16="http://schemas.microsoft.com/office/drawing/2014/main" id="{8088244F-7091-774F-A123-625EF865970E}"/>
              </a:ext>
            </a:extLst>
          </p:cNvPr>
          <p:cNvSpPr txBox="1"/>
          <p:nvPr/>
        </p:nvSpPr>
        <p:spPr>
          <a:xfrm>
            <a:off x="8496397" y="5227989"/>
            <a:ext cx="3523209" cy="707886"/>
          </a:xfrm>
          <a:prstGeom prst="rect">
            <a:avLst/>
          </a:prstGeom>
          <a:noFill/>
        </p:spPr>
        <p:txBody>
          <a:bodyPr wrap="none" rtlCol="0" anchor="t">
            <a:spAutoFit/>
          </a:bodyPr>
          <a:lstStyle/>
          <a:p>
            <a:r>
              <a:rPr lang="en-US" sz="2000"/>
              <a:t>Forecast Family: Do not forecast</a:t>
            </a:r>
            <a:endParaRPr lang="en-US"/>
          </a:p>
          <a:p>
            <a:r>
              <a:rPr lang="en-US" sz="2000"/>
              <a:t>Item Class: </a:t>
            </a:r>
            <a:r>
              <a:rPr lang="en-US" sz="2000">
                <a:solidFill>
                  <a:schemeClr val="bg2">
                    <a:lumMod val="10000"/>
                  </a:schemeClr>
                </a:solidFill>
                <a:ea typeface="+mn-lt"/>
                <a:cs typeface="+mn-lt"/>
              </a:rPr>
              <a:t>Obsolete</a:t>
            </a:r>
            <a:endParaRPr lang="en-US" sz="2000">
              <a:solidFill>
                <a:schemeClr val="bg2">
                  <a:lumMod val="10000"/>
                </a:schemeClr>
              </a:solidFill>
            </a:endParaRPr>
          </a:p>
        </p:txBody>
      </p:sp>
      <p:pic>
        <p:nvPicPr>
          <p:cNvPr id="12" name="Picture 11">
            <a:extLst>
              <a:ext uri="{FF2B5EF4-FFF2-40B4-BE49-F238E27FC236}">
                <a16:creationId xmlns:a16="http://schemas.microsoft.com/office/drawing/2014/main" id="{C751C78D-BC6F-9E48-9BD2-2C6AC46B216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292" b="89700" l="3704" r="96296">
                        <a14:foregroundMark x1="39352" y1="19313" x2="39352" y2="19313"/>
                        <a14:foregroundMark x1="57870" y1="16309" x2="52778" y2="9013"/>
                        <a14:foregroundMark x1="61111" y1="9871" x2="48611" y2="4292"/>
                        <a14:foregroundMark x1="85648" y1="24034" x2="92593" y2="53648"/>
                        <a14:foregroundMark x1="89815" y1="65236" x2="93981" y2="35622"/>
                        <a14:foregroundMark x1="93981" y1="34764" x2="96759" y2="53648"/>
                        <a14:foregroundMark x1="10648" y1="20172" x2="3704" y2="52361"/>
                        <a14:foregroundMark x1="3704" y1="52361" x2="8796" y2="64378"/>
                      </a14:backgroundRemoval>
                    </a14:imgEffect>
                  </a14:imgLayer>
                </a14:imgProps>
              </a:ext>
            </a:extLst>
          </a:blip>
          <a:stretch>
            <a:fillRect/>
          </a:stretch>
        </p:blipFill>
        <p:spPr>
          <a:xfrm>
            <a:off x="5862613" y="2357417"/>
            <a:ext cx="575290" cy="617904"/>
          </a:xfrm>
          <a:prstGeom prst="rect">
            <a:avLst/>
          </a:prstGeom>
        </p:spPr>
      </p:pic>
      <p:sp>
        <p:nvSpPr>
          <p:cNvPr id="2" name="Frame 1">
            <a:extLst>
              <a:ext uri="{FF2B5EF4-FFF2-40B4-BE49-F238E27FC236}">
                <a16:creationId xmlns:a16="http://schemas.microsoft.com/office/drawing/2014/main" id="{1A16F530-290C-478B-A7F8-B022C51087FD}"/>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15964AC2-82DF-0541-BAE4-7987BDC012D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16444" y1="27111" x2="16444" y2="27111"/>
                        <a14:foregroundMark x1="43111" y1="24000" x2="43111" y2="24000"/>
                        <a14:foregroundMark x1="83556" y1="28000" x2="83556" y2="28000"/>
                        <a14:foregroundMark x1="85333" y1="28889" x2="85333" y2="28889"/>
                        <a14:foregroundMark x1="85333" y1="36889" x2="85333" y2="36889"/>
                        <a14:foregroundMark x1="71556" y1="43111" x2="71556" y2="43111"/>
                        <a14:foregroundMark x1="71556" y1="43111" x2="71556" y2="43111"/>
                        <a14:foregroundMark x1="85333" y1="50667" x2="85333" y2="50667"/>
                        <a14:foregroundMark x1="85333" y1="50667" x2="85333" y2="50667"/>
                        <a14:foregroundMark x1="87556" y1="57778" x2="87556" y2="57778"/>
                        <a14:foregroundMark x1="87556" y1="57778" x2="87556" y2="57778"/>
                        <a14:foregroundMark x1="84444" y1="63556" x2="84444" y2="63556"/>
                        <a14:foregroundMark x1="83556" y1="63556" x2="83556" y2="63556"/>
                      </a14:backgroundRemoval>
                    </a14:imgEffect>
                  </a14:imgLayer>
                </a14:imgProps>
              </a:ext>
            </a:extLst>
          </a:blip>
          <a:stretch>
            <a:fillRect/>
          </a:stretch>
        </p:blipFill>
        <p:spPr>
          <a:xfrm>
            <a:off x="3123485" y="5349622"/>
            <a:ext cx="568536" cy="568536"/>
          </a:xfrm>
          <a:prstGeom prst="rect">
            <a:avLst/>
          </a:prstGeom>
        </p:spPr>
      </p:pic>
      <p:sp>
        <p:nvSpPr>
          <p:cNvPr id="3" name="Slide Number Placeholder 2">
            <a:extLst>
              <a:ext uri="{FF2B5EF4-FFF2-40B4-BE49-F238E27FC236}">
                <a16:creationId xmlns:a16="http://schemas.microsoft.com/office/drawing/2014/main" id="{DBBC2A83-E1C5-2440-AE8E-F96E6C3FCE7D}"/>
              </a:ext>
            </a:extLst>
          </p:cNvPr>
          <p:cNvSpPr>
            <a:spLocks noGrp="1"/>
          </p:cNvSpPr>
          <p:nvPr>
            <p:ph type="sldNum" sz="quarter" idx="12"/>
          </p:nvPr>
        </p:nvSpPr>
        <p:spPr/>
        <p:txBody>
          <a:bodyPr/>
          <a:lstStyle/>
          <a:p>
            <a:fld id="{C4DBD04E-AB01-A44E-9296-3407D4751369}" type="slidenum">
              <a:rPr lang="en-US" smtClean="0"/>
              <a:t>8</a:t>
            </a:fld>
            <a:endParaRPr lang="en-US"/>
          </a:p>
        </p:txBody>
      </p:sp>
    </p:spTree>
    <p:extLst>
      <p:ext uri="{BB962C8B-B14F-4D97-AF65-F5344CB8AC3E}">
        <p14:creationId xmlns:p14="http://schemas.microsoft.com/office/powerpoint/2010/main" val="546986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C2317-5C69-6A4F-A99F-E7D06D83F16E}"/>
              </a:ext>
            </a:extLst>
          </p:cNvPr>
          <p:cNvSpPr/>
          <p:nvPr/>
        </p:nvSpPr>
        <p:spPr>
          <a:xfrm>
            <a:off x="2285886" y="0"/>
            <a:ext cx="3559126" cy="6858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4A0D1-D09E-BC45-ACCB-5CF323612366}"/>
              </a:ext>
            </a:extLst>
          </p:cNvPr>
          <p:cNvSpPr>
            <a:spLocks noGrp="1"/>
          </p:cNvSpPr>
          <p:nvPr>
            <p:ph type="title"/>
          </p:nvPr>
        </p:nvSpPr>
        <p:spPr>
          <a:xfrm>
            <a:off x="2343876" y="2187741"/>
            <a:ext cx="3443145" cy="2482515"/>
          </a:xfrm>
        </p:spPr>
        <p:txBody>
          <a:bodyPr vert="horz" lIns="91440" tIns="45720" rIns="91440" bIns="45720" rtlCol="0" anchor="ctr">
            <a:normAutofit/>
          </a:bodyPr>
          <a:lstStyle/>
          <a:p>
            <a:pPr algn="ctr"/>
            <a:r>
              <a:rPr lang="en-US" sz="6000" kern="1200">
                <a:solidFill>
                  <a:schemeClr val="tx1"/>
                </a:solidFill>
                <a:latin typeface="+mj-lt"/>
                <a:ea typeface="+mj-ea"/>
                <a:cs typeface="+mj-cs"/>
              </a:rPr>
              <a:t>Analysis</a:t>
            </a:r>
          </a:p>
        </p:txBody>
      </p:sp>
      <p:pic>
        <p:nvPicPr>
          <p:cNvPr id="10" name="Graphic 9">
            <a:extLst>
              <a:ext uri="{FF2B5EF4-FFF2-40B4-BE49-F238E27FC236}">
                <a16:creationId xmlns:a16="http://schemas.microsoft.com/office/drawing/2014/main" id="{F24EC661-7A25-48B6-8D43-CA3D1A3777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3" name="Slide Number Placeholder 2">
            <a:extLst>
              <a:ext uri="{FF2B5EF4-FFF2-40B4-BE49-F238E27FC236}">
                <a16:creationId xmlns:a16="http://schemas.microsoft.com/office/drawing/2014/main" id="{1B32F324-55F3-614C-8F99-76D8EA8A999F}"/>
              </a:ext>
            </a:extLst>
          </p:cNvPr>
          <p:cNvSpPr>
            <a:spLocks noGrp="1"/>
          </p:cNvSpPr>
          <p:nvPr>
            <p:ph type="sldNum" sz="quarter" idx="12"/>
          </p:nvPr>
        </p:nvSpPr>
        <p:spPr>
          <a:xfrm>
            <a:off x="9123558" y="6356350"/>
            <a:ext cx="2743200" cy="365125"/>
          </a:xfrm>
        </p:spPr>
        <p:txBody>
          <a:bodyPr vert="horz" lIns="91440" tIns="45720" rIns="91440" bIns="45720" rtlCol="0" anchor="ctr">
            <a:normAutofit/>
          </a:bodyPr>
          <a:lstStyle/>
          <a:p>
            <a:pPr>
              <a:spcAft>
                <a:spcPts val="600"/>
              </a:spcAft>
            </a:pPr>
            <a:fld id="{C4DBD04E-AB01-A44E-9296-3407D4751369}" type="slidenum">
              <a:rPr lang="en-US" smtClean="0"/>
              <a:pPr>
                <a:spcAft>
                  <a:spcPts val="600"/>
                </a:spcAft>
              </a:pPr>
              <a:t>9</a:t>
            </a:fld>
            <a:endParaRPr lang="en-US"/>
          </a:p>
        </p:txBody>
      </p:sp>
      <p:sp>
        <p:nvSpPr>
          <p:cNvPr id="6" name="Frame 5">
            <a:extLst>
              <a:ext uri="{FF2B5EF4-FFF2-40B4-BE49-F238E27FC236}">
                <a16:creationId xmlns:a16="http://schemas.microsoft.com/office/drawing/2014/main" id="{D1EA495A-E141-A84C-B378-00D080EBDF10}"/>
              </a:ext>
            </a:extLst>
          </p:cNvPr>
          <p:cNvSpPr/>
          <p:nvPr/>
        </p:nvSpPr>
        <p:spPr>
          <a:xfrm>
            <a:off x="122582" y="110952"/>
            <a:ext cx="11946835" cy="6636095"/>
          </a:xfrm>
          <a:prstGeom prst="frame">
            <a:avLst>
              <a:gd name="adj1" fmla="val 2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98602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1624</TotalTime>
  <Words>2405</Words>
  <Application>Microsoft Office PowerPoint</Application>
  <PresentationFormat>Widescreen</PresentationFormat>
  <Paragraphs>581</Paragraphs>
  <Slides>35</Slides>
  <Notes>30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Descriptive Business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Business Proposal</dc:title>
  <dc:creator>Heinrich, Noah</dc:creator>
  <cp:lastModifiedBy>kalyan kumar</cp:lastModifiedBy>
  <cp:revision>2</cp:revision>
  <dcterms:created xsi:type="dcterms:W3CDTF">2019-11-22T19:11:05Z</dcterms:created>
  <dcterms:modified xsi:type="dcterms:W3CDTF">2019-11-25T08:37:07Z</dcterms:modified>
</cp:coreProperties>
</file>